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4"/>
  </p:notesMasterIdLst>
  <p:handoutMasterIdLst>
    <p:handoutMasterId r:id="rId41"/>
  </p:handoutMasterIdLst>
  <p:sldIdLst>
    <p:sldId id="292" r:id="rId3"/>
    <p:sldId id="579" r:id="rId5"/>
    <p:sldId id="444" r:id="rId6"/>
    <p:sldId id="576" r:id="rId7"/>
    <p:sldId id="578" r:id="rId8"/>
    <p:sldId id="577" r:id="rId9"/>
    <p:sldId id="337" r:id="rId10"/>
    <p:sldId id="573" r:id="rId11"/>
    <p:sldId id="572" r:id="rId12"/>
    <p:sldId id="590" r:id="rId13"/>
    <p:sldId id="588" r:id="rId14"/>
    <p:sldId id="593" r:id="rId15"/>
    <p:sldId id="594" r:id="rId16"/>
    <p:sldId id="615" r:id="rId17"/>
    <p:sldId id="596" r:id="rId18"/>
    <p:sldId id="597" r:id="rId19"/>
    <p:sldId id="598" r:id="rId20"/>
    <p:sldId id="599" r:id="rId21"/>
    <p:sldId id="600" r:id="rId22"/>
    <p:sldId id="601" r:id="rId23"/>
    <p:sldId id="602" r:id="rId24"/>
    <p:sldId id="603" r:id="rId25"/>
    <p:sldId id="604" r:id="rId26"/>
    <p:sldId id="605" r:id="rId27"/>
    <p:sldId id="606" r:id="rId28"/>
    <p:sldId id="607" r:id="rId29"/>
    <p:sldId id="608" r:id="rId30"/>
    <p:sldId id="609" r:id="rId31"/>
    <p:sldId id="610" r:id="rId32"/>
    <p:sldId id="611" r:id="rId33"/>
    <p:sldId id="612" r:id="rId34"/>
    <p:sldId id="613" r:id="rId35"/>
    <p:sldId id="635" r:id="rId36"/>
    <p:sldId id="636" r:id="rId37"/>
    <p:sldId id="637" r:id="rId38"/>
    <p:sldId id="638" r:id="rId39"/>
    <p:sldId id="302" r:id="rId4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4aada71e-cefe-400a-8f84-c752cb638e63}">
          <p14:sldIdLst>
            <p14:sldId id="292"/>
            <p14:sldId id="579"/>
            <p14:sldId id="444"/>
            <p14:sldId id="576"/>
            <p14:sldId id="578"/>
            <p14:sldId id="577"/>
            <p14:sldId id="337"/>
            <p14:sldId id="573"/>
            <p14:sldId id="572"/>
            <p14:sldId id="590"/>
            <p14:sldId id="588"/>
            <p14:sldId id="593"/>
            <p14:sldId id="594"/>
            <p14:sldId id="615"/>
            <p14:sldId id="596"/>
            <p14:sldId id="597"/>
            <p14:sldId id="598"/>
            <p14:sldId id="599"/>
            <p14:sldId id="600"/>
            <p14:sldId id="601"/>
            <p14:sldId id="602"/>
            <p14:sldId id="603"/>
            <p14:sldId id="604"/>
            <p14:sldId id="605"/>
            <p14:sldId id="606"/>
            <p14:sldId id="607"/>
            <p14:sldId id="608"/>
            <p14:sldId id="609"/>
            <p14:sldId id="610"/>
            <p14:sldId id="611"/>
            <p14:sldId id="612"/>
            <p14:sldId id="613"/>
            <p14:sldId id="635"/>
            <p14:sldId id="636"/>
            <p14:sldId id="637"/>
            <p14:sldId id="638"/>
            <p14:sldId id="302"/>
          </p14:sldIdLst>
        </p14:section>
      </p14:sectionLst>
    </p:ext>
    <p:ext uri="{EFAFB233-063F-42B5-8137-9DF3F51BA10A}">
      <p15:sldGuideLst xmlns:p15="http://schemas.microsoft.com/office/powerpoint/2012/main">
        <p15:guide id="1" orient="horz" pos="2058" userDrawn="1">
          <p15:clr>
            <a:srgbClr val="A4A3A4"/>
          </p15:clr>
        </p15:guide>
        <p15:guide id="2" pos="38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my T Wang (CN - ADVS)" initials="TTW(-A" lastIdx="1" clrIdx="0"/>
  <p:cmAuthor id="2" name="Lily Shi" initials="LS" lastIdx="1" clrIdx="1"/>
  <p:cmAuthor id="3" name="Lauren J Li (CN - ADVS)" initials="LJL(-A" lastIdx="1" clrIdx="2"/>
  <p:cmAuthor id="4" name="Candace H Liu (CN - ADVS)" initials="CHL(-A" lastIdx="1" clrIdx="3"/>
  <p:cmAuthor id="5" name="Jennifer J Xu (CN - ADVS)" initials="JJX(-A" lastIdx="3" clrIdx="4"/>
  <p:cmAuthor id="0" name="Johnson Liu" initials="" lastIdx="1" clrIdx="0"/>
  <p:cmAuthor id="7" name="anker" initials="a" lastIdx="1" clrIdx="6"/>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clrMru>
    <a:srgbClr val="00DB84"/>
    <a:srgbClr val="01DB85"/>
    <a:srgbClr val="00A9E0"/>
    <a:srgbClr val="B2B2B2"/>
    <a:srgbClr val="202020"/>
    <a:srgbClr val="323232"/>
    <a:srgbClr val="CC3300"/>
    <a:srgbClr val="CC0000"/>
    <a:srgbClr val="FF33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80" autoAdjust="0"/>
    <p:restoredTop sz="86374"/>
  </p:normalViewPr>
  <p:slideViewPr>
    <p:cSldViewPr snapToGrid="0" showGuides="1">
      <p:cViewPr varScale="1">
        <p:scale>
          <a:sx n="127" d="100"/>
          <a:sy n="127" d="100"/>
        </p:scale>
        <p:origin x="1952" y="184"/>
      </p:cViewPr>
      <p:guideLst>
        <p:guide orient="horz" pos="2058"/>
        <p:guide pos="3801"/>
      </p:guideLst>
    </p:cSldViewPr>
  </p:slideViewPr>
  <p:outlineViewPr>
    <p:cViewPr>
      <p:scale>
        <a:sx n="33" d="100"/>
        <a:sy n="33" d="100"/>
      </p:scale>
      <p:origin x="0" y="0"/>
    </p:cViewPr>
  </p:outlin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5" Type="http://schemas.openxmlformats.org/officeDocument/2006/relationships/commentAuthors" Target="commentAuthors.xml"/><Relationship Id="rId44" Type="http://schemas.openxmlformats.org/officeDocument/2006/relationships/tableStyles" Target="tableStyles.xml"/><Relationship Id="rId43" Type="http://schemas.openxmlformats.org/officeDocument/2006/relationships/viewProps" Target="viewProps.xml"/><Relationship Id="rId42" Type="http://schemas.openxmlformats.org/officeDocument/2006/relationships/presProps" Target="presProps.xml"/><Relationship Id="rId41" Type="http://schemas.openxmlformats.org/officeDocument/2006/relationships/handoutMaster" Target="handoutMasters/handoutMaster1.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gradFill rotWithShape="1">
          <a:gsLst>
            <a:gs pos="0">
              <a:schemeClr val="bg1"/>
            </a:gs>
            <a:gs pos="100000">
              <a:schemeClr val="bg1">
                <a:lumMod val="85000"/>
              </a:schemeClr>
            </a:gs>
          </a:gsLst>
          <a:lin ang="5400000" scaled="0"/>
        </a:gra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2400">
                <a:solidFill>
                  <a:schemeClr val="tx1">
                    <a:lumMod val="65000"/>
                    <a:lumOff val="35000"/>
                  </a:schemeClr>
                </a:solidFill>
                <a:effectLst/>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4400" b="0">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800">
                <a:solidFill>
                  <a:schemeClr val="tx1">
                    <a:lumMod val="75000"/>
                    <a:lumOff val="25000"/>
                  </a:schemeClr>
                </a:solidFill>
              </a:defRPr>
            </a:lvl1pPr>
            <a:lvl2pPr>
              <a:defRPr sz="2400">
                <a:solidFill>
                  <a:schemeClr val="tx1">
                    <a:lumMod val="75000"/>
                    <a:lumOff val="25000"/>
                  </a:schemeClr>
                </a:solidFill>
              </a:defRPr>
            </a:lvl2pPr>
            <a:lvl3pPr>
              <a:defRPr sz="2000">
                <a:solidFill>
                  <a:schemeClr val="tx1">
                    <a:lumMod val="75000"/>
                    <a:lumOff val="25000"/>
                  </a:schemeClr>
                </a:solidFill>
              </a:defRPr>
            </a:lvl3pPr>
            <a:lvl4pPr>
              <a:defRPr sz="1800">
                <a:solidFill>
                  <a:schemeClr val="tx1">
                    <a:lumMod val="75000"/>
                    <a:lumOff val="25000"/>
                  </a:schemeClr>
                </a:solidFill>
              </a:defRPr>
            </a:lvl4pPr>
            <a:lvl5pPr>
              <a:defRPr sz="18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49" y="469127"/>
            <a:ext cx="10307927" cy="4093347"/>
          </a:xfrm>
        </p:spPr>
        <p:txBody>
          <a:bodyPr anchor="b">
            <a:normAutofit/>
          </a:bodyPr>
          <a:lstStyle>
            <a:lvl1pPr>
              <a:defRPr sz="6000">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10307926" cy="647555"/>
          </a:xfrm>
        </p:spPr>
        <p:txBody>
          <a:bodyPr>
            <a:normAutofit/>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4400" b="0" i="0">
                <a:solidFill>
                  <a:schemeClr val="tx1">
                    <a:lumMod val="85000"/>
                    <a:lumOff val="15000"/>
                  </a:schemeClr>
                </a:solidFill>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90000"/>
              </a:lnSpc>
              <a:defRPr sz="2800">
                <a:solidFill>
                  <a:schemeClr val="tx1">
                    <a:lumMod val="65000"/>
                    <a:lumOff val="35000"/>
                  </a:schemeClr>
                </a:solidFill>
              </a:defRPr>
            </a:lvl1pPr>
            <a:lvl2pPr>
              <a:lnSpc>
                <a:spcPct val="90000"/>
              </a:lnSpc>
              <a:defRPr sz="2400">
                <a:solidFill>
                  <a:schemeClr val="tx1">
                    <a:lumMod val="65000"/>
                    <a:lumOff val="35000"/>
                  </a:schemeClr>
                </a:solidFill>
              </a:defRPr>
            </a:lvl2pPr>
            <a:lvl3pPr>
              <a:lnSpc>
                <a:spcPct val="90000"/>
              </a:lnSpc>
              <a:defRPr sz="2000">
                <a:solidFill>
                  <a:schemeClr val="tx1">
                    <a:lumMod val="65000"/>
                    <a:lumOff val="35000"/>
                  </a:schemeClr>
                </a:solidFill>
              </a:defRPr>
            </a:lvl3pPr>
            <a:lvl4pPr>
              <a:lnSpc>
                <a:spcPct val="90000"/>
              </a:lnSpc>
              <a:defRPr sz="1800">
                <a:solidFill>
                  <a:schemeClr val="tx1">
                    <a:lumMod val="65000"/>
                    <a:lumOff val="35000"/>
                  </a:schemeClr>
                </a:solidFill>
              </a:defRPr>
            </a:lvl4pPr>
            <a:lvl5pPr>
              <a:lnSpc>
                <a:spcPct val="90000"/>
              </a:lnSpc>
              <a:defRPr sz="1800">
                <a:solidFill>
                  <a:schemeClr val="tx1">
                    <a:lumMod val="65000"/>
                    <a:lumOff val="3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90000"/>
              </a:lnSpc>
              <a:defRPr sz="2800">
                <a:solidFill>
                  <a:schemeClr val="tx1">
                    <a:lumMod val="65000"/>
                    <a:lumOff val="35000"/>
                  </a:schemeClr>
                </a:solidFill>
              </a:defRPr>
            </a:lvl1pPr>
            <a:lvl2pPr>
              <a:lnSpc>
                <a:spcPct val="90000"/>
              </a:lnSpc>
              <a:defRPr sz="2400">
                <a:solidFill>
                  <a:schemeClr val="tx1">
                    <a:lumMod val="65000"/>
                    <a:lumOff val="35000"/>
                  </a:schemeClr>
                </a:solidFill>
              </a:defRPr>
            </a:lvl2pPr>
            <a:lvl3pPr>
              <a:lnSpc>
                <a:spcPct val="90000"/>
              </a:lnSpc>
              <a:defRPr sz="2000">
                <a:solidFill>
                  <a:schemeClr val="tx1">
                    <a:lumMod val="65000"/>
                    <a:lumOff val="35000"/>
                  </a:schemeClr>
                </a:solidFill>
              </a:defRPr>
            </a:lvl3pPr>
            <a:lvl4pPr>
              <a:lnSpc>
                <a:spcPct val="90000"/>
              </a:lnSpc>
              <a:defRPr sz="1800">
                <a:solidFill>
                  <a:schemeClr val="tx1">
                    <a:lumMod val="65000"/>
                    <a:lumOff val="35000"/>
                  </a:schemeClr>
                </a:solidFill>
              </a:defRPr>
            </a:lvl4pPr>
            <a:lvl5pPr>
              <a:lnSpc>
                <a:spcPct val="90000"/>
              </a:lnSpc>
              <a:defRPr sz="1800">
                <a:solidFill>
                  <a:schemeClr val="tx1">
                    <a:lumMod val="65000"/>
                    <a:lumOff val="3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9788" y="1744961"/>
            <a:ext cx="5157787"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400" b="0">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3200" b="0">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4400"/>
            </a:lvl1pPr>
          </a:lstStyle>
          <a:p>
            <a:r>
              <a:rPr lang="zh-CN" altLang="en-US" dirty="0"/>
              <a:t>单击此处编辑母版标题样式</a:t>
            </a:r>
            <a:endParaRPr lang="zh-CN" altLang="en-US" dirty="0"/>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1"/>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6" Type="http://schemas.openxmlformats.org/officeDocument/2006/relationships/notesSlide" Target="../notesSlides/notesSlide10.xml"/><Relationship Id="rId5" Type="http://schemas.openxmlformats.org/officeDocument/2006/relationships/slideLayout" Target="../slideLayouts/slideLayout1.xml"/><Relationship Id="rId4" Type="http://schemas.openxmlformats.org/officeDocument/2006/relationships/tags" Target="../tags/tag6.xml"/><Relationship Id="rId3" Type="http://schemas.openxmlformats.org/officeDocument/2006/relationships/tags" Target="../tags/tag5.xml"/><Relationship Id="rId2" Type="http://schemas.openxmlformats.org/officeDocument/2006/relationships/image" Target="../media/image4.png"/><Relationship Id="rId1" Type="http://schemas.openxmlformats.org/officeDocument/2006/relationships/image" Target="../media/image7.jpeg"/></Relationships>
</file>

<file path=ppt/slides/_rels/slide11.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1.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image" Target="../media/image4.png"/><Relationship Id="rId1" Type="http://schemas.openxmlformats.org/officeDocument/2006/relationships/image" Target="../media/image7.jpeg"/></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12.xml"/><Relationship Id="rId5" Type="http://schemas.openxmlformats.org/officeDocument/2006/relationships/slideLayout" Target="../slideLayouts/slideLayout1.xml"/><Relationship Id="rId4" Type="http://schemas.openxmlformats.org/officeDocument/2006/relationships/tags" Target="../tags/tag10.xml"/><Relationship Id="rId3" Type="http://schemas.openxmlformats.org/officeDocument/2006/relationships/tags" Target="../tags/tag9.xml"/><Relationship Id="rId2" Type="http://schemas.openxmlformats.org/officeDocument/2006/relationships/image" Target="../media/image4.png"/><Relationship Id="rId1" Type="http://schemas.openxmlformats.org/officeDocument/2006/relationships/image" Target="../media/image7.jpeg"/></Relationships>
</file>

<file path=ppt/slides/_rels/slide13.xml.rels><?xml version="1.0" encoding="UTF-8" standalone="yes"?>
<Relationships xmlns="http://schemas.openxmlformats.org/package/2006/relationships"><Relationship Id="rId7" Type="http://schemas.openxmlformats.org/officeDocument/2006/relationships/notesSlide" Target="../notesSlides/notesSlide13.xml"/><Relationship Id="rId6" Type="http://schemas.openxmlformats.org/officeDocument/2006/relationships/slideLayout" Target="../slideLayouts/slideLayout1.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image" Target="../media/image4.png"/><Relationship Id="rId1" Type="http://schemas.openxmlformats.org/officeDocument/2006/relationships/image" Target="../media/image7.jpe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7" Type="http://schemas.openxmlformats.org/officeDocument/2006/relationships/notesSlide" Target="../notesSlides/notesSlide15.xml"/><Relationship Id="rId6"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image" Target="../media/image4.png"/><Relationship Id="rId1" Type="http://schemas.openxmlformats.org/officeDocument/2006/relationships/image" Target="../media/image5.jpeg"/></Relationships>
</file>

<file path=ppt/slides/_rels/slide16.xml.rels><?xml version="1.0" encoding="UTF-8" standalone="yes"?>
<Relationships xmlns="http://schemas.openxmlformats.org/package/2006/relationships"><Relationship Id="rId7" Type="http://schemas.openxmlformats.org/officeDocument/2006/relationships/notesSlide" Target="../notesSlides/notesSlide16.xml"/><Relationship Id="rId6" Type="http://schemas.openxmlformats.org/officeDocument/2006/relationships/slideLayout" Target="../slideLayouts/slideLayout1.xml"/><Relationship Id="rId5" Type="http://schemas.openxmlformats.org/officeDocument/2006/relationships/tags" Target="../tags/tag18.xml"/><Relationship Id="rId4" Type="http://schemas.openxmlformats.org/officeDocument/2006/relationships/tags" Target="../tags/tag17.xml"/><Relationship Id="rId3" Type="http://schemas.openxmlformats.org/officeDocument/2006/relationships/tags" Target="../tags/tag16.xml"/><Relationship Id="rId2" Type="http://schemas.openxmlformats.org/officeDocument/2006/relationships/image" Target="../media/image4.png"/><Relationship Id="rId1" Type="http://schemas.openxmlformats.org/officeDocument/2006/relationships/image" Target="../media/image7.jpeg"/></Relationships>
</file>

<file path=ppt/slides/_rels/slide17.xml.rels><?xml version="1.0" encoding="UTF-8" standalone="yes"?>
<Relationships xmlns="http://schemas.openxmlformats.org/package/2006/relationships"><Relationship Id="rId6" Type="http://schemas.openxmlformats.org/officeDocument/2006/relationships/notesSlide" Target="../notesSlides/notesSlide17.xml"/><Relationship Id="rId5" Type="http://schemas.openxmlformats.org/officeDocument/2006/relationships/slideLayout" Target="../slideLayouts/slideLayout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image" Target="../media/image4.png"/><Relationship Id="rId1" Type="http://schemas.openxmlformats.org/officeDocument/2006/relationships/image" Target="../media/image7.jpeg"/></Relationships>
</file>

<file path=ppt/slides/_rels/slide18.xml.rels><?xml version="1.0" encoding="UTF-8" standalone="yes"?>
<Relationships xmlns="http://schemas.openxmlformats.org/package/2006/relationships"><Relationship Id="rId6" Type="http://schemas.openxmlformats.org/officeDocument/2006/relationships/notesSlide" Target="../notesSlides/notesSlide18.xml"/><Relationship Id="rId5" Type="http://schemas.openxmlformats.org/officeDocument/2006/relationships/slideLayout" Target="../slideLayouts/slideLayout1.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image" Target="../media/image4.png"/><Relationship Id="rId1" Type="http://schemas.openxmlformats.org/officeDocument/2006/relationships/image" Target="../media/image5.jpeg"/></Relationships>
</file>

<file path=ppt/slides/_rels/slide19.xml.rels><?xml version="1.0" encoding="UTF-8" standalone="yes"?>
<Relationships xmlns="http://schemas.openxmlformats.org/package/2006/relationships"><Relationship Id="rId6" Type="http://schemas.openxmlformats.org/officeDocument/2006/relationships/notesSlide" Target="../notesSlides/notesSlide19.xml"/><Relationship Id="rId5" Type="http://schemas.openxmlformats.org/officeDocument/2006/relationships/slideLayout" Target="../slideLayouts/slideLayout1.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image" Target="../media/image4.png"/><Relationship Id="rId1" Type="http://schemas.openxmlformats.org/officeDocument/2006/relationships/image" Target="../media/image7.jpe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5" Type="http://schemas.openxmlformats.org/officeDocument/2006/relationships/notesSlide" Target="../notesSlides/notesSlide20.xml"/><Relationship Id="rId4" Type="http://schemas.openxmlformats.org/officeDocument/2006/relationships/slideLayout" Target="../slideLayouts/slideLayout1.xml"/><Relationship Id="rId3" Type="http://schemas.openxmlformats.org/officeDocument/2006/relationships/tags" Target="../tags/tag25.xml"/><Relationship Id="rId2" Type="http://schemas.openxmlformats.org/officeDocument/2006/relationships/image" Target="../media/image4.png"/><Relationship Id="rId1" Type="http://schemas.openxmlformats.org/officeDocument/2006/relationships/image" Target="../media/image7.jpeg"/></Relationships>
</file>

<file path=ppt/slides/_rels/slide21.xml.rels><?xml version="1.0" encoding="UTF-8" standalone="yes"?>
<Relationships xmlns="http://schemas.openxmlformats.org/package/2006/relationships"><Relationship Id="rId6" Type="http://schemas.openxmlformats.org/officeDocument/2006/relationships/notesSlide" Target="../notesSlides/notesSlide21.xml"/><Relationship Id="rId5" Type="http://schemas.openxmlformats.org/officeDocument/2006/relationships/slideLayout" Target="../slideLayouts/slideLayout1.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image" Target="../media/image4.png"/><Relationship Id="rId1" Type="http://schemas.openxmlformats.org/officeDocument/2006/relationships/image" Target="../media/image5.jpeg"/></Relationships>
</file>

<file path=ppt/slides/_rels/slide22.xml.rels><?xml version="1.0" encoding="UTF-8" standalone="yes"?>
<Relationships xmlns="http://schemas.openxmlformats.org/package/2006/relationships"><Relationship Id="rId6" Type="http://schemas.openxmlformats.org/officeDocument/2006/relationships/notesSlide" Target="../notesSlides/notesSlide22.xml"/><Relationship Id="rId5" Type="http://schemas.openxmlformats.org/officeDocument/2006/relationships/slideLayout" Target="../slideLayouts/slideLayout1.xml"/><Relationship Id="rId4" Type="http://schemas.openxmlformats.org/officeDocument/2006/relationships/tags" Target="../tags/tag29.xml"/><Relationship Id="rId3" Type="http://schemas.openxmlformats.org/officeDocument/2006/relationships/tags" Target="../tags/tag28.xml"/><Relationship Id="rId2" Type="http://schemas.openxmlformats.org/officeDocument/2006/relationships/image" Target="../media/image4.png"/><Relationship Id="rId1" Type="http://schemas.openxmlformats.org/officeDocument/2006/relationships/image" Target="../media/image7.jpeg"/></Relationships>
</file>

<file path=ppt/slides/_rels/slide23.xml.rels><?xml version="1.0" encoding="UTF-8" standalone="yes"?>
<Relationships xmlns="http://schemas.openxmlformats.org/package/2006/relationships"><Relationship Id="rId5" Type="http://schemas.openxmlformats.org/officeDocument/2006/relationships/notesSlide" Target="../notesSlides/notesSlide23.xml"/><Relationship Id="rId4" Type="http://schemas.openxmlformats.org/officeDocument/2006/relationships/slideLayout" Target="../slideLayouts/slideLayout1.xml"/><Relationship Id="rId3" Type="http://schemas.openxmlformats.org/officeDocument/2006/relationships/tags" Target="../tags/tag30.xml"/><Relationship Id="rId2" Type="http://schemas.openxmlformats.org/officeDocument/2006/relationships/image" Target="../media/image4.png"/><Relationship Id="rId1" Type="http://schemas.openxmlformats.org/officeDocument/2006/relationships/image" Target="../media/image7.jpeg"/></Relationships>
</file>

<file path=ppt/slides/_rels/slide24.xml.rels><?xml version="1.0" encoding="UTF-8" standalone="yes"?>
<Relationships xmlns="http://schemas.openxmlformats.org/package/2006/relationships"><Relationship Id="rId6" Type="http://schemas.openxmlformats.org/officeDocument/2006/relationships/notesSlide" Target="../notesSlides/notesSlide24.xml"/><Relationship Id="rId5" Type="http://schemas.openxmlformats.org/officeDocument/2006/relationships/slideLayout" Target="../slideLayouts/slideLayout1.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image" Target="../media/image4.png"/><Relationship Id="rId1" Type="http://schemas.openxmlformats.org/officeDocument/2006/relationships/image" Target="../media/image5.jpeg"/></Relationships>
</file>

<file path=ppt/slides/_rels/slide25.xml.rels><?xml version="1.0" encoding="UTF-8" standalone="yes"?>
<Relationships xmlns="http://schemas.openxmlformats.org/package/2006/relationships"><Relationship Id="rId6" Type="http://schemas.openxmlformats.org/officeDocument/2006/relationships/notesSlide" Target="../notesSlides/notesSlide25.xml"/><Relationship Id="rId5" Type="http://schemas.openxmlformats.org/officeDocument/2006/relationships/slideLayout" Target="../slideLayouts/slideLayout1.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image" Target="../media/image4.png"/><Relationship Id="rId1" Type="http://schemas.openxmlformats.org/officeDocument/2006/relationships/image" Target="../media/image7.jpeg"/></Relationships>
</file>

<file path=ppt/slides/_rels/slide26.xml.rels><?xml version="1.0" encoding="UTF-8" standalone="yes"?>
<Relationships xmlns="http://schemas.openxmlformats.org/package/2006/relationships"><Relationship Id="rId5" Type="http://schemas.openxmlformats.org/officeDocument/2006/relationships/notesSlide" Target="../notesSlides/notesSlide26.xml"/><Relationship Id="rId4" Type="http://schemas.openxmlformats.org/officeDocument/2006/relationships/slideLayout" Target="../slideLayouts/slideLayout1.xml"/><Relationship Id="rId3" Type="http://schemas.openxmlformats.org/officeDocument/2006/relationships/tags" Target="../tags/tag35.xml"/><Relationship Id="rId2" Type="http://schemas.openxmlformats.org/officeDocument/2006/relationships/image" Target="../media/image4.png"/><Relationship Id="rId1" Type="http://schemas.openxmlformats.org/officeDocument/2006/relationships/image" Target="../media/image7.jpeg"/></Relationships>
</file>

<file path=ppt/slides/_rels/slide27.xml.rels><?xml version="1.0" encoding="UTF-8" standalone="yes"?>
<Relationships xmlns="http://schemas.openxmlformats.org/package/2006/relationships"><Relationship Id="rId6" Type="http://schemas.openxmlformats.org/officeDocument/2006/relationships/notesSlide" Target="../notesSlides/notesSlide27.xml"/><Relationship Id="rId5" Type="http://schemas.openxmlformats.org/officeDocument/2006/relationships/slideLayout" Target="../slideLayouts/slideLayout1.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image" Target="../media/image4.png"/><Relationship Id="rId1" Type="http://schemas.openxmlformats.org/officeDocument/2006/relationships/image" Target="../media/image5.jpeg"/></Relationships>
</file>

<file path=ppt/slides/_rels/slide28.xml.rels><?xml version="1.0" encoding="UTF-8" standalone="yes"?>
<Relationships xmlns="http://schemas.openxmlformats.org/package/2006/relationships"><Relationship Id="rId6" Type="http://schemas.openxmlformats.org/officeDocument/2006/relationships/notesSlide" Target="../notesSlides/notesSlide28.xml"/><Relationship Id="rId5" Type="http://schemas.openxmlformats.org/officeDocument/2006/relationships/slideLayout" Target="../slideLayouts/slideLayout1.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image" Target="../media/image4.png"/><Relationship Id="rId1" Type="http://schemas.openxmlformats.org/officeDocument/2006/relationships/image" Target="../media/image7.jpeg"/></Relationships>
</file>

<file path=ppt/slides/_rels/slide29.xml.rels><?xml version="1.0" encoding="UTF-8" standalone="yes"?>
<Relationships xmlns="http://schemas.openxmlformats.org/package/2006/relationships"><Relationship Id="rId5" Type="http://schemas.openxmlformats.org/officeDocument/2006/relationships/notesSlide" Target="../notesSlides/notesSlide29.xml"/><Relationship Id="rId4" Type="http://schemas.openxmlformats.org/officeDocument/2006/relationships/slideLayout" Target="../slideLayouts/slideLayout1.xml"/><Relationship Id="rId3" Type="http://schemas.openxmlformats.org/officeDocument/2006/relationships/tags" Target="../tags/tag40.xml"/><Relationship Id="rId2" Type="http://schemas.openxmlformats.org/officeDocument/2006/relationships/image" Target="../media/image4.png"/><Relationship Id="rId1" Type="http://schemas.openxmlformats.org/officeDocument/2006/relationships/image" Target="../media/image7.jpe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5.jpeg"/></Relationships>
</file>

<file path=ppt/slides/_rels/slide30.xml.rels><?xml version="1.0" encoding="UTF-8" standalone="yes"?>
<Relationships xmlns="http://schemas.openxmlformats.org/package/2006/relationships"><Relationship Id="rId4" Type="http://schemas.openxmlformats.org/officeDocument/2006/relationships/notesSlide" Target="../notesSlides/notesSlide30.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png"/></Relationships>
</file>

<file path=ppt/slides/_rels/slide31.xml.rels><?xml version="1.0" encoding="UTF-8" standalone="yes"?>
<Relationships xmlns="http://schemas.openxmlformats.org/package/2006/relationships"><Relationship Id="rId5" Type="http://schemas.openxmlformats.org/officeDocument/2006/relationships/notesSlide" Target="../notesSlides/notesSlide31.xml"/><Relationship Id="rId4" Type="http://schemas.openxmlformats.org/officeDocument/2006/relationships/slideLayout" Target="../slideLayouts/slideLayout1.xml"/><Relationship Id="rId3" Type="http://schemas.openxmlformats.org/officeDocument/2006/relationships/tags" Target="../tags/tag41.xml"/><Relationship Id="rId2" Type="http://schemas.openxmlformats.org/officeDocument/2006/relationships/image" Target="../media/image4.png"/><Relationship Id="rId1" Type="http://schemas.openxmlformats.org/officeDocument/2006/relationships/image" Target="../media/image5.jpeg"/></Relationships>
</file>

<file path=ppt/slides/_rels/slide32.xml.rels><?xml version="1.0" encoding="UTF-8" standalone="yes"?>
<Relationships xmlns="http://schemas.openxmlformats.org/package/2006/relationships"><Relationship Id="rId5" Type="http://schemas.openxmlformats.org/officeDocument/2006/relationships/notesSlide" Target="../notesSlides/notesSlide32.xml"/><Relationship Id="rId4" Type="http://schemas.openxmlformats.org/officeDocument/2006/relationships/slideLayout" Target="../slideLayouts/slideLayout1.xml"/><Relationship Id="rId3" Type="http://schemas.openxmlformats.org/officeDocument/2006/relationships/tags" Target="../tags/tag42.xml"/><Relationship Id="rId2" Type="http://schemas.openxmlformats.org/officeDocument/2006/relationships/image" Target="../media/image4.png"/><Relationship Id="rId1" Type="http://schemas.openxmlformats.org/officeDocument/2006/relationships/image" Target="../media/image5.jpeg"/></Relationships>
</file>

<file path=ppt/slides/_rels/slide33.xml.rels><?xml version="1.0" encoding="UTF-8" standalone="yes"?>
<Relationships xmlns="http://schemas.openxmlformats.org/package/2006/relationships"><Relationship Id="rId5" Type="http://schemas.openxmlformats.org/officeDocument/2006/relationships/notesSlide" Target="../notesSlides/notesSlide33.xml"/><Relationship Id="rId4" Type="http://schemas.openxmlformats.org/officeDocument/2006/relationships/slideLayout" Target="../slideLayouts/slideLayout1.xml"/><Relationship Id="rId3" Type="http://schemas.openxmlformats.org/officeDocument/2006/relationships/tags" Target="../tags/tag43.xml"/><Relationship Id="rId2" Type="http://schemas.openxmlformats.org/officeDocument/2006/relationships/image" Target="../media/image4.png"/><Relationship Id="rId1" Type="http://schemas.openxmlformats.org/officeDocument/2006/relationships/image" Target="../media/image5.jpeg"/></Relationships>
</file>

<file path=ppt/slides/_rels/slide34.xml.rels><?xml version="1.0" encoding="UTF-8" standalone="yes"?>
<Relationships xmlns="http://schemas.openxmlformats.org/package/2006/relationships"><Relationship Id="rId5" Type="http://schemas.openxmlformats.org/officeDocument/2006/relationships/notesSlide" Target="../notesSlides/notesSlide34.xml"/><Relationship Id="rId4" Type="http://schemas.openxmlformats.org/officeDocument/2006/relationships/slideLayout" Target="../slideLayouts/slideLayout1.xml"/><Relationship Id="rId3" Type="http://schemas.openxmlformats.org/officeDocument/2006/relationships/tags" Target="../tags/tag44.xml"/><Relationship Id="rId2" Type="http://schemas.openxmlformats.org/officeDocument/2006/relationships/image" Target="../media/image4.png"/><Relationship Id="rId1" Type="http://schemas.openxmlformats.org/officeDocument/2006/relationships/image" Target="../media/image7.jpeg"/></Relationships>
</file>

<file path=ppt/slides/_rels/slide35.xml.rels><?xml version="1.0" encoding="UTF-8" standalone="yes"?>
<Relationships xmlns="http://schemas.openxmlformats.org/package/2006/relationships"><Relationship Id="rId5" Type="http://schemas.openxmlformats.org/officeDocument/2006/relationships/notesSlide" Target="../notesSlides/notesSlide35.xml"/><Relationship Id="rId4" Type="http://schemas.openxmlformats.org/officeDocument/2006/relationships/slideLayout" Target="../slideLayouts/slideLayout1.xml"/><Relationship Id="rId3" Type="http://schemas.openxmlformats.org/officeDocument/2006/relationships/tags" Target="../tags/tag45.xml"/><Relationship Id="rId2" Type="http://schemas.openxmlformats.org/officeDocument/2006/relationships/image" Target="../media/image4.png"/><Relationship Id="rId1" Type="http://schemas.openxmlformats.org/officeDocument/2006/relationships/image" Target="../media/image5.jpeg"/></Relationships>
</file>

<file path=ppt/slides/_rels/slide36.xml.rels><?xml version="1.0" encoding="UTF-8" standalone="yes"?>
<Relationships xmlns="http://schemas.openxmlformats.org/package/2006/relationships"><Relationship Id="rId5" Type="http://schemas.openxmlformats.org/officeDocument/2006/relationships/notesSlide" Target="../notesSlides/notesSlide36.xml"/><Relationship Id="rId4" Type="http://schemas.openxmlformats.org/officeDocument/2006/relationships/slideLayout" Target="../slideLayouts/slideLayout1.xml"/><Relationship Id="rId3" Type="http://schemas.openxmlformats.org/officeDocument/2006/relationships/tags" Target="../tags/tag46.xml"/><Relationship Id="rId2" Type="http://schemas.openxmlformats.org/officeDocument/2006/relationships/image" Target="../media/image4.png"/><Relationship Id="rId1" Type="http://schemas.openxmlformats.org/officeDocument/2006/relationships/image" Target="../media/image7.jpeg"/></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xml"/><Relationship Id="rId1" Type="http://schemas.openxmlformats.org/officeDocument/2006/relationships/image" Target="../media/image9.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5.jpe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7" Type="http://schemas.openxmlformats.org/officeDocument/2006/relationships/notesSlide" Target="../notesSlides/notesSlide8.xml"/><Relationship Id="rId6"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4.png"/><Relationship Id="rId1" Type="http://schemas.openxmlformats.org/officeDocument/2006/relationships/image" Target="../media/image5.jpeg"/></Relationships>
</file>

<file path=ppt/slides/_rels/slide9.xml.rels><?xml version="1.0" encoding="UTF-8" standalone="yes"?>
<Relationships xmlns="http://schemas.openxmlformats.org/package/2006/relationships"><Relationship Id="rId6" Type="http://schemas.openxmlformats.org/officeDocument/2006/relationships/notesSlide" Target="../notesSlides/notesSlide9.xml"/><Relationship Id="rId5" Type="http://schemas.openxmlformats.org/officeDocument/2006/relationships/slideLayout" Target="../slideLayouts/slideLayout1.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image" Target="../media/image4.png"/><Relationship Id="rId1"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20000">
              <a:srgbClr val="00A9E0"/>
            </a:gs>
            <a:gs pos="90000">
              <a:srgbClr val="00DB84"/>
            </a:gs>
          </a:gsLst>
          <a:lin ang="19500000" scaled="0"/>
        </a:gradFill>
        <a:effectLst/>
      </p:bgPr>
    </p:bg>
    <p:spTree>
      <p:nvGrpSpPr>
        <p:cNvPr id="1" name=""/>
        <p:cNvGrpSpPr/>
        <p:nvPr/>
      </p:nvGrpSpPr>
      <p:grpSpPr/>
      <p:sp>
        <p:nvSpPr>
          <p:cNvPr id="15" name="文本框 14"/>
          <p:cNvSpPr txBox="1"/>
          <p:nvPr/>
        </p:nvSpPr>
        <p:spPr>
          <a:xfrm>
            <a:off x="9241790" y="6225540"/>
            <a:ext cx="2603500" cy="288925"/>
          </a:xfrm>
          <a:prstGeom prst="rect">
            <a:avLst/>
          </a:prstGeom>
          <a:noFill/>
        </p:spPr>
        <p:txBody>
          <a:bodyPr wrap="square" rtlCol="0">
            <a:noAutofit/>
          </a:bodyPr>
          <a:p>
            <a:pPr indent="0">
              <a:buNone/>
            </a:pPr>
            <a:r>
              <a:rPr lang="en-US" altLang="zh-CN" sz="1000">
                <a:solidFill>
                  <a:schemeClr val="bg1"/>
                </a:solidFill>
                <a:latin typeface="DIN Next LT Pro Regular" panose="020B0503020203050203" charset="0"/>
                <a:cs typeface="DIN Next LT Pro Regular" panose="020B0503020203050203" charset="0"/>
              </a:rPr>
              <a:t>anker.com/anker</a:t>
            </a:r>
            <a:r>
              <a:rPr lang="zh-CN" altLang="en-US" sz="1000">
                <a:solidFill>
                  <a:schemeClr val="bg1"/>
                </a:solidFill>
                <a:latin typeface="DIN Next LT Pro Regular" panose="020B0503020203050203" charset="0"/>
                <a:cs typeface="DIN Next LT Pro Regular" panose="020B0503020203050203" charset="0"/>
              </a:rPr>
              <a:t>-</a:t>
            </a:r>
            <a:r>
              <a:rPr lang="en-US" altLang="zh-CN" sz="1000">
                <a:solidFill>
                  <a:schemeClr val="bg1"/>
                </a:solidFill>
                <a:latin typeface="DIN Next LT Pro Regular" panose="020B0503020203050203" charset="0"/>
                <a:cs typeface="DIN Next LT Pro Regular" panose="020B0503020203050203" charset="0"/>
              </a:rPr>
              <a:t>solix/power</a:t>
            </a:r>
            <a:r>
              <a:rPr lang="zh-CN" altLang="en-US" sz="1000">
                <a:solidFill>
                  <a:schemeClr val="bg1"/>
                </a:solidFill>
                <a:latin typeface="DIN Next LT Pro Regular" panose="020B0503020203050203" charset="0"/>
                <a:cs typeface="DIN Next LT Pro Regular" panose="020B0503020203050203" charset="0"/>
              </a:rPr>
              <a:t>-</a:t>
            </a:r>
            <a:r>
              <a:rPr lang="en-US" altLang="zh-CN" sz="1000">
                <a:solidFill>
                  <a:schemeClr val="bg1"/>
                </a:solidFill>
                <a:latin typeface="DIN Next LT Pro Regular" panose="020B0503020203050203" charset="0"/>
                <a:cs typeface="DIN Next LT Pro Regular" panose="020B0503020203050203" charset="0"/>
              </a:rPr>
              <a:t>solutions</a:t>
            </a:r>
            <a:endParaRPr lang="en-US" altLang="zh-CN" sz="1000">
              <a:solidFill>
                <a:schemeClr val="bg1"/>
              </a:solidFill>
              <a:latin typeface="DIN Next LT Pro Regular" panose="020B0503020203050203" charset="0"/>
              <a:cs typeface="DIN Next LT Pro Regular" panose="020B0503020203050203" charset="0"/>
            </a:endParaRPr>
          </a:p>
        </p:txBody>
      </p:sp>
      <p:pic>
        <p:nvPicPr>
          <p:cNvPr id="16" name="图片 15" descr="资源 2@4x"/>
          <p:cNvPicPr>
            <a:picLocks noChangeAspect="1"/>
          </p:cNvPicPr>
          <p:nvPr/>
        </p:nvPicPr>
        <p:blipFill>
          <a:blip r:embed="rId1"/>
          <a:stretch>
            <a:fillRect/>
          </a:stretch>
        </p:blipFill>
        <p:spPr>
          <a:xfrm>
            <a:off x="4879340" y="462915"/>
            <a:ext cx="2433320" cy="288290"/>
          </a:xfrm>
          <a:prstGeom prst="rect">
            <a:avLst/>
          </a:prstGeom>
        </p:spPr>
      </p:pic>
      <p:sp>
        <p:nvSpPr>
          <p:cNvPr id="17" name="文本框 16"/>
          <p:cNvSpPr txBox="1"/>
          <p:nvPr/>
        </p:nvSpPr>
        <p:spPr>
          <a:xfrm>
            <a:off x="2431415" y="2308225"/>
            <a:ext cx="7354570" cy="706755"/>
          </a:xfrm>
          <a:prstGeom prst="rect">
            <a:avLst/>
          </a:prstGeom>
          <a:noFill/>
        </p:spPr>
        <p:txBody>
          <a:bodyPr wrap="square" rtlCol="0">
            <a:spAutoFit/>
          </a:bodyPr>
          <a:p>
            <a:pPr algn="ctr"/>
            <a:r>
              <a:rPr lang="en-US" altLang="zh-CN" sz="4000" b="1">
                <a:solidFill>
                  <a:schemeClr val="bg1"/>
                </a:solidFill>
                <a:latin typeface="DIN Next LT Pro Bold" panose="020B0503020203050203" charset="0"/>
                <a:cs typeface="DIN Next LT Pro Bold" panose="020B0503020203050203" charset="0"/>
              </a:rPr>
              <a:t>Anker SOLIX F3800</a:t>
            </a:r>
            <a:endParaRPr lang="en-US" altLang="zh-CN" sz="4000" b="1">
              <a:solidFill>
                <a:schemeClr val="bg1"/>
              </a:solidFill>
              <a:latin typeface="DIN Next LT Pro Bold" panose="020B0503020203050203" charset="0"/>
              <a:cs typeface="DIN Next LT Pro Bold" panose="020B0503020203050203" charset="0"/>
            </a:endParaRPr>
          </a:p>
        </p:txBody>
      </p:sp>
      <p:sp>
        <p:nvSpPr>
          <p:cNvPr id="18" name="文本框 17"/>
          <p:cNvSpPr txBox="1"/>
          <p:nvPr/>
        </p:nvSpPr>
        <p:spPr>
          <a:xfrm>
            <a:off x="12700" y="4822190"/>
            <a:ext cx="12192000" cy="706755"/>
          </a:xfrm>
          <a:prstGeom prst="rect">
            <a:avLst/>
          </a:prstGeom>
          <a:noFill/>
        </p:spPr>
        <p:txBody>
          <a:bodyPr wrap="square" rtlCol="0">
            <a:spAutoFit/>
          </a:bodyPr>
          <a:p>
            <a:pPr algn="ctr"/>
            <a:r>
              <a:rPr lang="en-US" altLang="zh-CN" sz="2000">
                <a:solidFill>
                  <a:schemeClr val="bg1"/>
                </a:solidFill>
                <a:latin typeface="DIN Next LT Pro Medium" panose="020B0503020203050203" charset="0"/>
                <a:cs typeface="DIN Next LT Pro Medium" panose="020B0503020203050203" charset="0"/>
              </a:rPr>
              <a:t>The Most Accessible Home Power System</a:t>
            </a:r>
            <a:endParaRPr lang="en-US" altLang="zh-CN" sz="2000">
              <a:solidFill>
                <a:schemeClr val="bg1"/>
              </a:solidFill>
              <a:latin typeface="DIN Next LT Pro Medium" panose="020B0503020203050203" charset="0"/>
              <a:cs typeface="DIN Next LT Pro Medium" panose="020B0503020203050203" charset="0"/>
            </a:endParaRPr>
          </a:p>
          <a:p>
            <a:pPr algn="ctr"/>
            <a:r>
              <a:rPr lang="en-US" altLang="zh-CN" sz="2000">
                <a:solidFill>
                  <a:schemeClr val="bg1"/>
                </a:solidFill>
                <a:latin typeface="DIN Next LT Pro Medium" panose="020B0503020203050203" charset="0"/>
                <a:cs typeface="DIN Next LT Pro Medium" panose="020B0503020203050203" charset="0"/>
              </a:rPr>
              <a:t>6000W Output Power, Dual Voltage (120V/240V), AC Coupling</a:t>
            </a:r>
            <a:endParaRPr lang="en-US" altLang="zh-CN" sz="2000">
              <a:solidFill>
                <a:schemeClr val="bg1"/>
              </a:solidFill>
              <a:latin typeface="DIN Next LT Pro Medium" panose="020B0503020203050203" charset="0"/>
              <a:cs typeface="DIN Next LT Pro Medium" panose="020B0503020203050203" charset="0"/>
            </a:endParaRPr>
          </a:p>
        </p:txBody>
      </p:sp>
      <p:sp>
        <p:nvSpPr>
          <p:cNvPr id="19" name="文本框 18"/>
          <p:cNvSpPr txBox="1"/>
          <p:nvPr/>
        </p:nvSpPr>
        <p:spPr>
          <a:xfrm>
            <a:off x="2431415" y="3603625"/>
            <a:ext cx="7354570" cy="521970"/>
          </a:xfrm>
          <a:prstGeom prst="rect">
            <a:avLst/>
          </a:prstGeom>
          <a:noFill/>
        </p:spPr>
        <p:txBody>
          <a:bodyPr wrap="square" rtlCol="0">
            <a:spAutoFit/>
          </a:bodyPr>
          <a:p>
            <a:pPr algn="ctr"/>
            <a:r>
              <a:rPr lang="en-US" altLang="zh-CN" sz="2800">
                <a:solidFill>
                  <a:schemeClr val="bg1"/>
                </a:solidFill>
                <a:latin typeface="DIN Next LT Pro Medium" panose="020B0503020203050203" charset="0"/>
                <a:cs typeface="DIN Next LT Pro Medium" panose="020B0503020203050203" charset="0"/>
              </a:rPr>
              <a:t>Portable Power Station 3840Wh | 6000W</a:t>
            </a:r>
            <a:endParaRPr lang="en-US" altLang="zh-CN" sz="2800">
              <a:solidFill>
                <a:schemeClr val="bg1"/>
              </a:solidFill>
              <a:latin typeface="DIN Next LT Pro Medium" panose="020B0503020203050203" charset="0"/>
              <a:cs typeface="DIN Next LT Pro Medium" panose="020B0503020203050203"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9" name="表格 8"/>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Input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Input Votage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100V (JP)</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120V (US/CA)</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230V (EU/UK/AU)</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Total Input Power</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1500W (JP)</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1800W (US/CA)</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2990W (EU/UK/AU)</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1005840">
                <a:tc>
                  <a:txBody>
                    <a:bodyPr/>
                    <a:p>
                      <a:pPr>
                        <a:buNone/>
                      </a:pPr>
                      <a:r>
                        <a:rPr lang="en-US" altLang="zh-CN" sz="1200" b="1">
                          <a:latin typeface="DIN Next LT Pro Medium" panose="020B0503020203050203" charset="0"/>
                          <a:cs typeface="DIN Next LT Pro Medium" panose="020B0503020203050203" charset="0"/>
                          <a:sym typeface="+mn-ea"/>
                        </a:rPr>
                        <a:t>EST Recharge Time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AC Recharging (3.3 hrs) 1500W</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AC Recharging (2.67 hrs) 1800W</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AC Recharging (1.28 hrs) 2990W</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Solar Panels (1.97 hrs) 2400W</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Car (32 hrs) 120W</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Use Ports While Recharging</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Direct AC Input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 </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Maximum AC Input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1500W (JP)</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1800W (US/CA)</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2990W (EU/UK/AU)</a:t>
                      </a:r>
                      <a:endParaRPr lang="en-US" altLang="zh-CN" sz="1200" b="0">
                        <a:latin typeface="DIN Next LT Pro Medium" panose="020B0503020203050203" charset="0"/>
                        <a:cs typeface="DIN Next LT Pro Medium" panose="020B0503020203050203" charset="0"/>
                        <a:sym typeface="+mn-ea"/>
                      </a:endParaRPr>
                    </a:p>
                  </a:txBody>
                  <a:tcPr anchor="ctr" anchorCtr="0"/>
                </a:tc>
              </a:tr>
            </a:tbl>
          </a:graphicData>
        </a:graphic>
      </p:graphicFrame>
      <p:graphicFrame>
        <p:nvGraphicFramePr>
          <p:cNvPr id="12" name="表格 11"/>
          <p:cNvGraphicFramePr/>
          <p:nvPr>
            <p:custDataLst>
              <p:tags r:id="rId4"/>
            </p:custDataLst>
          </p:nvPr>
        </p:nvGraphicFramePr>
        <p:xfrm>
          <a:off x="6210935" y="1524000"/>
          <a:ext cx="5500370" cy="3213735"/>
        </p:xfrm>
        <a:graphic>
          <a:graphicData uri="http://schemas.openxmlformats.org/drawingml/2006/table">
            <a:tbl>
              <a:tblPr>
                <a:tableStyleId>{C083E6E3-FA7D-4D7B-A595-EF9225AFEA82}</a:tableStyleId>
              </a:tblPr>
              <a:tblGrid>
                <a:gridCol w="2204720"/>
                <a:gridCol w="3295650"/>
              </a:tblGrid>
              <a:tr h="381000">
                <a:tc>
                  <a:txBody>
                    <a:bodyPr/>
                    <a:p>
                      <a:pPr>
                        <a:buNone/>
                      </a:pPr>
                      <a:r>
                        <a:rPr lang="en-US" altLang="zh-CN" sz="1200" b="1">
                          <a:latin typeface="DIN Next LT Pro Medium" panose="020B0503020203050203" charset="0"/>
                          <a:cs typeface="DIN Next LT Pro Medium" panose="020B0503020203050203" charset="0"/>
                          <a:sym typeface="+mn-ea"/>
                        </a:rPr>
                        <a:t># of DC Input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2</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DC Adapter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NO</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DC Input Size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XT-60</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Solar Input Power</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11-32V⎓ 10A; 32V-60V⎓ 25A (1200W Max)</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EST Solar Recharge Time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2 hrs (2400W)</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3.2 hrs (1200W)</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Solar Panel Compatible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MPPT Support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2" name="表格 1"/>
          <p:cNvGraphicFramePr/>
          <p:nvPr>
            <p:custDataLst>
              <p:tags r:id="rId3"/>
            </p:custDataLst>
          </p:nvPr>
        </p:nvGraphicFramePr>
        <p:xfrm>
          <a:off x="394335" y="1524000"/>
          <a:ext cx="5500370" cy="4191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Screen Display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LCD Display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 of Power</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Total Input Power</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EST Time to Fully Recharge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Total Output Power</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EST Time to Deplete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Input Ports</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Output Ports</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High-Temperature Alram</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7" name="表格 6"/>
          <p:cNvGraphicFramePr/>
          <p:nvPr>
            <p:custDataLst>
              <p:tags r:id="rId4"/>
            </p:custDataLst>
          </p:nvPr>
        </p:nvGraphicFramePr>
        <p:xfrm>
          <a:off x="6210935" y="1524000"/>
          <a:ext cx="5500370" cy="4450080"/>
        </p:xfrm>
        <a:graphic>
          <a:graphicData uri="http://schemas.openxmlformats.org/drawingml/2006/table">
            <a:tbl>
              <a:tblPr>
                <a:tableStyleId>{C083E6E3-FA7D-4D7B-A595-EF9225AFEA82}</a:tableStyleId>
              </a:tblPr>
              <a:tblGrid>
                <a:gridCol w="2204720"/>
                <a:gridCol w="3295650"/>
              </a:tblGrid>
              <a:tr h="381000">
                <a:tc>
                  <a:txBody>
                    <a:bodyPr/>
                    <a:p>
                      <a:pPr>
                        <a:buNone/>
                      </a:pPr>
                      <a:r>
                        <a:rPr lang="en-US" altLang="zh-CN" sz="1200" b="1">
                          <a:latin typeface="DIN Next LT Pro Medium" panose="020B0503020203050203" charset="0"/>
                          <a:cs typeface="DIN Next LT Pro Medium" panose="020B0503020203050203" charset="0"/>
                          <a:sym typeface="+mn-ea"/>
                        </a:rPr>
                        <a:t>Low-Temperature Alram</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LCD Display auto shut-off</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Power Saving Mode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APP Connect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a:latin typeface="DIN Next LT Pro Medium" panose="020B0503020203050203" charset="0"/>
                          <a:cs typeface="DIN Next LT Pro Medium" panose="020B0503020203050203" charset="0"/>
                          <a:sym typeface="+mn-ea"/>
                        </a:rPr>
                        <a:t>YES (BLE+WIFI)</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Remaining Battery for Expansion Battery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Display Time before auto shut-off</a:t>
                      </a:r>
                      <a:endParaRPr lang="en-US" altLang="zh-CN" sz="1200" b="1">
                        <a:latin typeface="DIN Next LT Pro Medium" panose="020B0503020203050203" charset="0"/>
                        <a:cs typeface="DIN Next LT Pro Medium" panose="020B0503020203050203" charset="0"/>
                        <a:sym typeface="+mn-ea"/>
                      </a:endParaRPr>
                    </a:p>
                    <a:p>
                      <a:pPr>
                        <a:buNone/>
                      </a:pPr>
                      <a:r>
                        <a:rPr lang="en-US" altLang="zh-CN" sz="1200" b="1">
                          <a:latin typeface="DIN Next LT Pro Medium" panose="020B0503020203050203" charset="0"/>
                          <a:cs typeface="DIN Next LT Pro Medium" panose="020B0503020203050203" charset="0"/>
                          <a:sym typeface="+mn-ea"/>
                        </a:rPr>
                        <a:t>(with no operation to the powerhouse)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Default: 30s</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(can set on APP)</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2" name="表格 1"/>
          <p:cNvGraphicFramePr/>
          <p:nvPr>
            <p:custDataLst>
              <p:tags r:id="rId3"/>
            </p:custDataLst>
          </p:nvPr>
        </p:nvGraphicFramePr>
        <p:xfrm>
          <a:off x="394335" y="1524000"/>
          <a:ext cx="5500370" cy="330708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Safety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Ingress Protection</a:t>
                      </a:r>
                      <a:endParaRPr lang="en-US" altLang="zh-CN" sz="1200" b="1">
                        <a:latin typeface="DIN Next LT Pro Medium" panose="020B0503020203050203" charset="0"/>
                        <a:cs typeface="DIN Next LT Pro Medium" panose="020B0503020203050203" charset="0"/>
                        <a:sym typeface="+mn-ea"/>
                      </a:endParaRPr>
                    </a:p>
                    <a:p>
                      <a:pPr>
                        <a:buNone/>
                      </a:pPr>
                      <a:r>
                        <a:rPr lang="en-US" altLang="zh-CN" sz="1200" b="1">
                          <a:latin typeface="DIN Next LT Pro Medium" panose="020B0503020203050203" charset="0"/>
                          <a:cs typeface="DIN Next LT Pro Medium" panose="020B0503020203050203" charset="0"/>
                          <a:sym typeface="+mn-ea"/>
                        </a:rPr>
                        <a:t>(Dust/Water Protection Level)</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NO</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Operation Temperature (°C/°F)</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Charging: -20 -40°C / -4 -104°F </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Recharging: 0-40°C / 32-104°F</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640080">
                <a:tc>
                  <a:txBody>
                    <a:bodyPr/>
                    <a:p>
                      <a:pPr>
                        <a:buNone/>
                      </a:pPr>
                      <a:r>
                        <a:rPr lang="en-US" altLang="zh-CN" sz="1200" b="1">
                          <a:latin typeface="DIN Next LT Pro Medium" panose="020B0503020203050203" charset="0"/>
                          <a:cs typeface="DIN Next LT Pro Medium" panose="020B0503020203050203" charset="0"/>
                          <a:sym typeface="+mn-ea"/>
                        </a:rPr>
                        <a:t>Overload Protection (AC)</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US/CA: 9600W</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JP: TBD</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EU/UK/AU: TBD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Over-current Protection (USB-A)</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12W</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Over-current Protection (USB-C)</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100W</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Over-current Protection (DC)</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120W</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7" name="表格 6"/>
          <p:cNvGraphicFramePr/>
          <p:nvPr>
            <p:custDataLst>
              <p:tags r:id="rId4"/>
            </p:custDataLst>
          </p:nvPr>
        </p:nvGraphicFramePr>
        <p:xfrm>
          <a:off x="6210935" y="1524000"/>
          <a:ext cx="5500370" cy="35814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Weight &amp; Dimension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(mm)</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702 x 383 x 370 (with wheels 65mm)</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(in)</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27.6 x 15.1 x 14.6 (with wheels 2.56in)</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60</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132.3</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4572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66.5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147.27</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for Transportation </a:t>
                      </a:r>
                      <a:endParaRPr lang="en-US" altLang="zh-CN" sz="1200" b="1">
                        <a:latin typeface="DIN Next LT Pro Medium" panose="020B0503020203050203" charset="0"/>
                        <a:cs typeface="DIN Next LT Pro Medium" panose="020B0503020203050203" charset="0"/>
                        <a:sym typeface="+mn-ea"/>
                      </a:endParaRPr>
                    </a:p>
                    <a:p>
                      <a:pPr>
                        <a:buNone/>
                      </a:pPr>
                      <a:r>
                        <a:rPr lang="en-US" altLang="zh-CN" sz="1200" b="1">
                          <a:latin typeface="DIN Next LT Pro Medium" panose="020B0503020203050203" charset="0"/>
                          <a:cs typeface="DIN Next LT Pro Medium" panose="020B0503020203050203" charset="0"/>
                          <a:sym typeface="+mn-ea"/>
                        </a:rPr>
                        <a:t>(with UN Box/kg)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66.5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2" name="表格 1"/>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Ilumination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Ambient Light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Ambient Light Mode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Ambient Light Mode</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12" name="表格 11"/>
          <p:cNvGraphicFramePr/>
          <p:nvPr>
            <p:custDataLst>
              <p:tags r:id="rId4"/>
            </p:custDataLst>
          </p:nvPr>
        </p:nvGraphicFramePr>
        <p:xfrm>
          <a:off x="394335" y="3677285"/>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b="1">
                          <a:latin typeface="DIN Next LT Pro Medium" panose="020B0503020203050203" charset="0"/>
                          <a:cs typeface="DIN Next LT Pro Medium" panose="020B0503020203050203" charset="0"/>
                        </a:rPr>
                        <a:t>What You Get</a:t>
                      </a:r>
                      <a:endParaRPr lang="zh-CN" altLang="en-US"/>
                    </a:p>
                  </a:txBody>
                  <a:tcPr anchor="ctr" anchorCtr="0">
                    <a:noFill/>
                  </a:tcPr>
                </a:tc>
                <a:tc hMerge="1">
                  <a:tcPr anchor="ctr" anchorCtr="0">
                    <a:noFill/>
                  </a:tcPr>
                </a:tc>
              </a:tr>
              <a:tr h="381000">
                <a:tc>
                  <a:txBody>
                    <a:bodyPr/>
                    <a:p>
                      <a:pPr>
                        <a:buNone/>
                      </a:pP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AC Adapter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Cable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AC Charging Cable</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Solar Charging Cable (1 to 3)</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7" name="表格 6"/>
          <p:cNvGraphicFramePr/>
          <p:nvPr>
            <p:custDataLst>
              <p:tags r:id="rId5"/>
            </p:custDataLst>
          </p:nvPr>
        </p:nvGraphicFramePr>
        <p:xfrm>
          <a:off x="62109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Sales Market &amp; Certification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Sales Market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US/CA/JP/EU/UK/AU</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Certification Requirement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CB/CE/UL/FCC/IC/TELEC/UN38.3/MSDS/RCM</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A9E0"/>
            </a:gs>
            <a:gs pos="50000">
              <a:srgbClr val="00DB84"/>
            </a:gs>
          </a:gsLst>
          <a:lin ang="19500000" scaled="0"/>
        </a:gradFill>
        <a:effectLst/>
      </p:bgPr>
    </p:bg>
    <p:spTree>
      <p:nvGrpSpPr>
        <p:cNvPr id="1" name=""/>
        <p:cNvGrpSpPr/>
        <p:nvPr/>
      </p:nvGrpSpPr>
      <p:grpSpPr/>
      <p:sp>
        <p:nvSpPr>
          <p:cNvPr id="7" name="单圆角矩形 6"/>
          <p:cNvSpPr/>
          <p:nvPr/>
        </p:nvSpPr>
        <p:spPr>
          <a:xfrm rot="10800000">
            <a:off x="4570730" y="0"/>
            <a:ext cx="7621270" cy="6863080"/>
          </a:xfrm>
          <a:prstGeom prst="round1Rect">
            <a:avLst>
              <a:gd name="adj" fmla="val 582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1"/>
          <p:nvPr/>
        </p:nvSpPr>
        <p:spPr>
          <a:xfrm>
            <a:off x="4570730" y="1624330"/>
            <a:ext cx="7620635" cy="521970"/>
          </a:xfrm>
          <a:prstGeom prst="rect">
            <a:avLst/>
          </a:prstGeom>
          <a:noFill/>
        </p:spPr>
        <p:txBody>
          <a:bodyPr wrap="square" rtlCol="0">
            <a:spAutoFit/>
          </a:bodyPr>
          <a:p>
            <a:pPr algn="ctr"/>
            <a:r>
              <a:rPr lang="en-US" altLang="zh-CN" sz="2800" b="1">
                <a:latin typeface="DIN Next LT Pro Bold" panose="020B0503020203050203" charset="0"/>
                <a:cs typeface="DIN Next LT Pro Bold" panose="020B0503020203050203" charset="0"/>
              </a:rPr>
              <a:t>S</a:t>
            </a:r>
            <a:r>
              <a:rPr lang="en-US" altLang="zh-CN" sz="2800" b="1">
                <a:latin typeface="DIN Next LT Pro Bold" panose="020B0503020203050203" charset="0"/>
                <a:cs typeface="DIN Next LT Pro Bold" panose="020B0503020203050203" charset="0"/>
              </a:rPr>
              <a:t>pecifications</a:t>
            </a:r>
            <a:endParaRPr lang="en-US" altLang="zh-CN" sz="2800" b="1">
              <a:latin typeface="DIN Next LT Pro Bold" panose="020B0503020203050203" charset="0"/>
              <a:cs typeface="DIN Next LT Pro Bold" panose="020B0503020203050203" charset="0"/>
            </a:endParaRPr>
          </a:p>
        </p:txBody>
      </p:sp>
      <p:pic>
        <p:nvPicPr>
          <p:cNvPr id="9" name="图片 8" descr="资源 1@4x"/>
          <p:cNvPicPr>
            <a:picLocks noChangeAspect="1"/>
          </p:cNvPicPr>
          <p:nvPr/>
        </p:nvPicPr>
        <p:blipFill>
          <a:blip r:embed="rId1">
            <a:alphaModFix amt="20000"/>
          </a:blip>
          <a:srcRect l="25047" b="31271"/>
          <a:stretch>
            <a:fillRect/>
          </a:stretch>
        </p:blipFill>
        <p:spPr>
          <a:xfrm>
            <a:off x="-635" y="3405505"/>
            <a:ext cx="3762375" cy="3449955"/>
          </a:xfrm>
          <a:prstGeom prst="rect">
            <a:avLst/>
          </a:prstGeom>
        </p:spPr>
      </p:pic>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sp>
        <p:nvSpPr>
          <p:cNvPr id="3" name="文本框 2"/>
          <p:cNvSpPr txBox="1"/>
          <p:nvPr/>
        </p:nvSpPr>
        <p:spPr>
          <a:xfrm>
            <a:off x="919480" y="5255260"/>
            <a:ext cx="776605" cy="1014730"/>
          </a:xfrm>
          <a:prstGeom prst="rect">
            <a:avLst/>
          </a:prstGeom>
          <a:noFill/>
        </p:spPr>
        <p:txBody>
          <a:bodyPr wrap="square" rtlCol="0">
            <a:spAutoFit/>
          </a:bodyPr>
          <a:p>
            <a:pPr algn="ctr"/>
            <a:r>
              <a:rPr lang="en-US" altLang="zh-CN" sz="6000" b="1">
                <a:solidFill>
                  <a:schemeClr val="bg1"/>
                </a:solidFill>
                <a:latin typeface="DIN Next LT Pro Bold" panose="020B0503020203050203" charset="0"/>
                <a:cs typeface="DIN Next LT Pro Bold" panose="020B0503020203050203" charset="0"/>
              </a:rPr>
              <a:t>3</a:t>
            </a:r>
            <a:endParaRPr lang="en-US" altLang="zh-CN" sz="6000" b="1">
              <a:solidFill>
                <a:schemeClr val="bg1"/>
              </a:solidFill>
              <a:latin typeface="DIN Next LT Pro Bold" panose="020B0503020203050203" charset="0"/>
              <a:cs typeface="DIN Next LT Pro Bold" panose="020B0503020203050203" charset="0"/>
            </a:endParaRPr>
          </a:p>
        </p:txBody>
      </p:sp>
      <p:sp>
        <p:nvSpPr>
          <p:cNvPr id="5" name="文本框 4"/>
          <p:cNvSpPr txBox="1"/>
          <p:nvPr/>
        </p:nvSpPr>
        <p:spPr>
          <a:xfrm>
            <a:off x="4570730" y="3036570"/>
            <a:ext cx="7620635" cy="460375"/>
          </a:xfrm>
          <a:prstGeom prst="rect">
            <a:avLst/>
          </a:prstGeom>
          <a:noFill/>
        </p:spPr>
        <p:txBody>
          <a:bodyPr wrap="square" rtlCol="0">
            <a:spAutoFit/>
          </a:bodyPr>
          <a:p>
            <a:pPr algn="ctr"/>
            <a:r>
              <a:rPr lang="en-US" altLang="zh-CN" sz="2400" b="1">
                <a:latin typeface="DIN Next LT Pro Bold" panose="020B0503020203050203" charset="0"/>
                <a:cs typeface="DIN Next LT Pro Bold" panose="020B0503020203050203" charset="0"/>
                <a:sym typeface="+mn-ea"/>
              </a:rPr>
              <a:t> </a:t>
            </a:r>
            <a:r>
              <a:rPr lang="en-US" altLang="zh-CN" b="1">
                <a:latin typeface="DIN Next LT Pro Bold" panose="020B0503020203050203" charset="0"/>
                <a:cs typeface="DIN Next LT Pro Bold" panose="020B0503020203050203" charset="0"/>
                <a:sym typeface="+mn-ea"/>
              </a:rPr>
              <a:t>Anker SOLIX F3800 Portable Power Station - Accessories</a:t>
            </a:r>
            <a:endParaRPr lang="en-US" altLang="zh-CN" b="1">
              <a:latin typeface="DIN Next LT Pro Bold" panose="020B0503020203050203" charset="0"/>
              <a:cs typeface="DIN Next LT Pro Bold" panose="020B0503020203050203" charset="0"/>
              <a:sym typeface="+mn-ea"/>
            </a:endParaRPr>
          </a:p>
        </p:txBody>
      </p:sp>
      <p:sp>
        <p:nvSpPr>
          <p:cNvPr id="10" name="文本框 9"/>
          <p:cNvSpPr txBox="1"/>
          <p:nvPr/>
        </p:nvSpPr>
        <p:spPr>
          <a:xfrm>
            <a:off x="4570730" y="4202430"/>
            <a:ext cx="7621905" cy="2030095"/>
          </a:xfrm>
          <a:prstGeom prst="rect">
            <a:avLst/>
          </a:prstGeom>
          <a:noFill/>
        </p:spPr>
        <p:txBody>
          <a:bodyPr wrap="square" rtlCol="0">
            <a:spAutoFit/>
          </a:bodyPr>
          <a:p>
            <a:pPr indent="0" algn="ctr">
              <a:lnSpc>
                <a:spcPct val="150000"/>
              </a:lnSpc>
              <a:buFont typeface="Wingdings" panose="05000000000000000000" charset="0"/>
              <a:buNone/>
            </a:pPr>
            <a:r>
              <a:rPr lang="en-US" altLang="zh-CN" sz="1200">
                <a:latin typeface="DIN Next LT Pro Medium" panose="020B0503020203050203" charset="0"/>
                <a:cs typeface="DIN Next LT Pro Medium" panose="020B0503020203050203" charset="0"/>
                <a:sym typeface="+mn-ea"/>
              </a:rPr>
              <a:t>Anker SOLIX BP3800 Expansion Battery (3840Wh)</a:t>
            </a:r>
            <a:endParaRPr lang="en-US" altLang="zh-CN" sz="1200">
              <a:latin typeface="DIN Next LT Pro Medium" panose="020B0503020203050203" charset="0"/>
              <a:cs typeface="DIN Next LT Pro Medium" panose="020B0503020203050203" charset="0"/>
              <a:sym typeface="+mn-ea"/>
            </a:endParaRPr>
          </a:p>
          <a:p>
            <a:pPr indent="0" algn="ctr">
              <a:lnSpc>
                <a:spcPct val="150000"/>
              </a:lnSpc>
              <a:buFont typeface="Wingdings" panose="05000000000000000000" charset="0"/>
              <a:buNone/>
            </a:pPr>
            <a:r>
              <a:rPr lang="en-US" altLang="zh-CN" sz="1200">
                <a:latin typeface="DIN Next LT Pro Medium" panose="020B0503020203050203" charset="0"/>
                <a:cs typeface="DIN Next LT Pro Medium" panose="020B0503020203050203" charset="0"/>
                <a:sym typeface="+mn-ea"/>
              </a:rPr>
              <a:t>Anker SOLIX Hone Power Panel</a:t>
            </a:r>
            <a:endParaRPr lang="en-US" altLang="zh-CN" sz="1200">
              <a:latin typeface="DIN Next LT Pro Medium" panose="020B0503020203050203" charset="0"/>
              <a:cs typeface="DIN Next LT Pro Medium" panose="020B0503020203050203" charset="0"/>
              <a:sym typeface="+mn-ea"/>
            </a:endParaRPr>
          </a:p>
          <a:p>
            <a:pPr indent="0" algn="ctr">
              <a:lnSpc>
                <a:spcPct val="150000"/>
              </a:lnSpc>
              <a:buFont typeface="Wingdings" panose="05000000000000000000" charset="0"/>
              <a:buNone/>
            </a:pPr>
            <a:r>
              <a:rPr lang="en-US" altLang="zh-CN" sz="1200">
                <a:latin typeface="DIN Next LT Pro Medium" panose="020B0503020203050203" charset="0"/>
                <a:cs typeface="DIN Next LT Pro Medium" panose="020B0503020203050203" charset="0"/>
                <a:sym typeface="+mn-ea"/>
              </a:rPr>
              <a:t>Anker SOLIX Double Power Hub</a:t>
            </a:r>
            <a:endParaRPr lang="en-US" altLang="zh-CN" sz="1200">
              <a:latin typeface="DIN Next LT Pro Medium" panose="020B0503020203050203" charset="0"/>
              <a:cs typeface="DIN Next LT Pro Medium" panose="020B0503020203050203" charset="0"/>
              <a:sym typeface="+mn-ea"/>
            </a:endParaRPr>
          </a:p>
          <a:p>
            <a:pPr indent="0" algn="ctr">
              <a:lnSpc>
                <a:spcPct val="150000"/>
              </a:lnSpc>
              <a:buFont typeface="Wingdings" panose="05000000000000000000" charset="0"/>
              <a:buNone/>
            </a:pPr>
            <a:r>
              <a:rPr lang="en-US" altLang="zh-CN" sz="1200">
                <a:latin typeface="DIN Next LT Pro Medium" panose="020B0503020203050203" charset="0"/>
                <a:cs typeface="DIN Next LT Pro Medium" panose="020B0503020203050203" charset="0"/>
                <a:sym typeface="+mn-ea"/>
              </a:rPr>
              <a:t>Anker SOLIX Transfer Switch</a:t>
            </a:r>
            <a:endParaRPr lang="en-US" altLang="zh-CN" sz="1200">
              <a:latin typeface="DIN Next LT Pro Medium" panose="020B0503020203050203" charset="0"/>
              <a:cs typeface="DIN Next LT Pro Medium" panose="020B0503020203050203" charset="0"/>
              <a:sym typeface="+mn-ea"/>
            </a:endParaRPr>
          </a:p>
          <a:p>
            <a:pPr indent="0" algn="ctr">
              <a:lnSpc>
                <a:spcPct val="150000"/>
              </a:lnSpc>
              <a:buFont typeface="Wingdings" panose="05000000000000000000" charset="0"/>
              <a:buNone/>
            </a:pPr>
            <a:r>
              <a:rPr lang="en-US" altLang="zh-CN" sz="1200">
                <a:latin typeface="DIN Next LT Pro Medium" panose="020B0503020203050203" charset="0"/>
                <a:cs typeface="DIN Next LT Pro Medium" panose="020B0503020203050203" charset="0"/>
                <a:sym typeface="+mn-ea"/>
              </a:rPr>
              <a:t>Anker SOLIX Transfer Switch Cable</a:t>
            </a:r>
            <a:endParaRPr lang="en-US" altLang="zh-CN" sz="1200">
              <a:latin typeface="DIN Next LT Pro Medium" panose="020B0503020203050203" charset="0"/>
              <a:cs typeface="DIN Next LT Pro Medium" panose="020B0503020203050203" charset="0"/>
              <a:sym typeface="+mn-ea"/>
            </a:endParaRPr>
          </a:p>
          <a:p>
            <a:pPr indent="0" algn="ctr">
              <a:lnSpc>
                <a:spcPct val="150000"/>
              </a:lnSpc>
              <a:buFont typeface="Wingdings" panose="05000000000000000000" charset="0"/>
              <a:buNone/>
            </a:pPr>
            <a:r>
              <a:rPr lang="en-US" altLang="zh-CN" sz="1200">
                <a:latin typeface="DIN Next LT Pro Medium" panose="020B0503020203050203" charset="0"/>
                <a:cs typeface="DIN Next LT Pro Medium" panose="020B0503020203050203" charset="0"/>
                <a:sym typeface="+mn-ea"/>
              </a:rPr>
              <a:t>Anker SOLIX Subpanel</a:t>
            </a:r>
            <a:endParaRPr lang="en-US" altLang="zh-CN" sz="1200">
              <a:latin typeface="DIN Next LT Pro Medium" panose="020B0503020203050203" charset="0"/>
              <a:cs typeface="DIN Next LT Pro Medium" panose="020B0503020203050203" charset="0"/>
              <a:sym typeface="+mn-ea"/>
            </a:endParaRPr>
          </a:p>
          <a:p>
            <a:pPr indent="0" algn="ctr">
              <a:lnSpc>
                <a:spcPct val="150000"/>
              </a:lnSpc>
              <a:buFont typeface="Wingdings" panose="05000000000000000000" charset="0"/>
              <a:buNone/>
            </a:pPr>
            <a:r>
              <a:rPr lang="en-US" altLang="zh-CN" sz="1200">
                <a:latin typeface="DIN Next LT Pro Medium" panose="020B0503020203050203" charset="0"/>
                <a:cs typeface="DIN Next LT Pro Medium" panose="020B0503020203050203" charset="0"/>
                <a:sym typeface="+mn-ea"/>
              </a:rPr>
              <a:t>Anker SOLIX Breaker</a:t>
            </a:r>
            <a:endParaRPr lang="en-US" altLang="zh-CN" sz="1200">
              <a:latin typeface="DIN Next LT Pro Medium" panose="020B0503020203050203" charset="0"/>
              <a:cs typeface="DIN Next LT Pro Medium" panose="020B0503020203050203" charset="0"/>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Product Model</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A1790111-85</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Model Name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Anker SOLIX BP3800 Expansion Battery</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12" name="表格 11"/>
          <p:cNvGraphicFramePr/>
          <p:nvPr>
            <p:custDataLst>
              <p:tags r:id="rId4"/>
            </p:custDataLst>
          </p:nvPr>
        </p:nvGraphicFramePr>
        <p:xfrm>
          <a:off x="394335" y="3677285"/>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b="1">
                          <a:latin typeface="DIN Next LT Pro Medium" panose="020B0503020203050203" charset="0"/>
                          <a:cs typeface="DIN Next LT Pro Medium" panose="020B0503020203050203" charset="0"/>
                        </a:rPr>
                        <a:t>Battery Info</a:t>
                      </a:r>
                      <a:endParaRPr lang="zh-CN" altLang="en-US"/>
                    </a:p>
                  </a:txBody>
                  <a:tcPr anchor="ctr" anchorCtr="0">
                    <a:noFill/>
                  </a:tcPr>
                </a:tc>
                <a:tc hMerge="1">
                  <a:tcPr anchor="ctr" anchorCtr="0">
                    <a:noFill/>
                  </a:tcPr>
                </a:tc>
              </a:tr>
              <a:tr h="381000">
                <a:tc>
                  <a:txBody>
                    <a:bodyPr/>
                    <a:p>
                      <a:pPr>
                        <a:buNone/>
                      </a:pP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Type of Battery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LiFePO4</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Capacity (Wh)</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3840</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Capacity (</a:t>
                      </a:r>
                      <a:r>
                        <a:rPr lang="en-US" altLang="zh-CN" sz="1200" b="1">
                          <a:latin typeface="DIN Next LT Pro Medium" panose="020B0503020203050203" charset="0"/>
                          <a:cs typeface="DIN Next LT Pro Medium" panose="020B0503020203050203" charset="0"/>
                          <a:sym typeface="+mn-ea"/>
                        </a:rPr>
                        <a:t>mAh)</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1200000</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Cycle Life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3000+ (to 80%)</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pic>
        <p:nvPicPr>
          <p:cNvPr id="13" name="图片 12" descr="/Users/anker/Desktop/上市素材/A1790/A1790EB-单品-removebg-preview.pngA1790EB-单品-removebg-preview"/>
          <p:cNvPicPr>
            <a:picLocks noChangeAspect="1"/>
          </p:cNvPicPr>
          <p:nvPr/>
        </p:nvPicPr>
        <p:blipFill>
          <a:blip r:embed="rId5"/>
          <a:srcRect/>
          <a:stretch>
            <a:fillRect/>
          </a:stretch>
        </p:blipFill>
        <p:spPr>
          <a:xfrm>
            <a:off x="6985000" y="2127885"/>
            <a:ext cx="3066415" cy="260286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2" name="表格 1"/>
          <p:cNvGraphicFramePr/>
          <p:nvPr>
            <p:custDataLst>
              <p:tags r:id="rId3"/>
            </p:custDataLst>
          </p:nvPr>
        </p:nvGraphicFramePr>
        <p:xfrm>
          <a:off x="394335" y="1524000"/>
          <a:ext cx="5500370" cy="4191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Screen Display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LCD Display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NO</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Power Saving Mode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NO</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APP Connect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NO</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Remaining Battery for Expansion Battery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NO</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10" name="表格 9"/>
          <p:cNvGraphicFramePr/>
          <p:nvPr>
            <p:custDataLst>
              <p:tags r:id="rId4"/>
            </p:custDataLst>
          </p:nvPr>
        </p:nvGraphicFramePr>
        <p:xfrm>
          <a:off x="394335" y="4467225"/>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Safety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Ingress Protection</a:t>
                      </a:r>
                      <a:endParaRPr lang="en-US" altLang="zh-CN" sz="1200" b="1">
                        <a:latin typeface="DIN Next LT Pro Medium" panose="020B0503020203050203" charset="0"/>
                        <a:cs typeface="DIN Next LT Pro Medium" panose="020B0503020203050203" charset="0"/>
                        <a:sym typeface="+mn-ea"/>
                      </a:endParaRPr>
                    </a:p>
                    <a:p>
                      <a:pPr>
                        <a:buNone/>
                      </a:pPr>
                      <a:r>
                        <a:rPr lang="en-US" altLang="zh-CN" sz="1200" b="1">
                          <a:latin typeface="DIN Next LT Pro Medium" panose="020B0503020203050203" charset="0"/>
                          <a:cs typeface="DIN Next LT Pro Medium" panose="020B0503020203050203" charset="0"/>
                          <a:sym typeface="+mn-ea"/>
                        </a:rPr>
                        <a:t>(Dust/Water Protection Level)</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NO</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Operation Temperature (°C/°F)</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Charging: -20 -40°C / -4 -104°F </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Recharging: 0-40°C / 32-104°F</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12" name="表格 11"/>
          <p:cNvGraphicFramePr/>
          <p:nvPr>
            <p:custDataLst>
              <p:tags r:id="rId5"/>
            </p:custDataLst>
          </p:nvPr>
        </p:nvGraphicFramePr>
        <p:xfrm>
          <a:off x="6210935" y="1524000"/>
          <a:ext cx="5500370" cy="35814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Weight &amp; Dimension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(mm)</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392.7 x 354.7 x 262</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(in)</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15.5 x 14.0 x 10.3</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34.5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76</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36</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79.4</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for Transportation </a:t>
                      </a:r>
                      <a:endParaRPr lang="en-US" altLang="zh-CN" sz="1200" b="1">
                        <a:latin typeface="DIN Next LT Pro Medium" panose="020B0503020203050203" charset="0"/>
                        <a:cs typeface="DIN Next LT Pro Medium" panose="020B0503020203050203" charset="0"/>
                        <a:sym typeface="+mn-ea"/>
                      </a:endParaRPr>
                    </a:p>
                    <a:p>
                      <a:pPr>
                        <a:buNone/>
                      </a:pPr>
                      <a:r>
                        <a:rPr lang="en-US" altLang="zh-CN" sz="1200" b="1">
                          <a:latin typeface="DIN Next LT Pro Medium" panose="020B0503020203050203" charset="0"/>
                          <a:cs typeface="DIN Next LT Pro Medium" panose="020B0503020203050203" charset="0"/>
                          <a:sym typeface="+mn-ea"/>
                        </a:rPr>
                        <a:t>(with UN Box/kg)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37.1</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2" name="表格 1"/>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b="1">
                          <a:latin typeface="DIN Next LT Pro Medium" panose="020B0503020203050203" charset="0"/>
                          <a:cs typeface="DIN Next LT Pro Medium" panose="020B0503020203050203" charset="0"/>
                        </a:rPr>
                        <a:t>What You Get</a:t>
                      </a:r>
                      <a:endParaRPr lang="zh-CN" altLang="en-US"/>
                    </a:p>
                  </a:txBody>
                  <a:tcPr anchor="ctr" anchorCtr="0"/>
                </a:tc>
                <a:tc hMerge="1">
                  <a:tcPr anchor="ctr" anchorCtr="0"/>
                </a:tc>
              </a:tr>
              <a:tr h="381000">
                <a:tc>
                  <a:txBody>
                    <a:bodyPr/>
                    <a:p>
                      <a:pPr>
                        <a:buNone/>
                      </a:pP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AC Adapter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Cable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Battery-to-host Charging Cable</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12" name="表格 11"/>
          <p:cNvGraphicFramePr/>
          <p:nvPr>
            <p:custDataLst>
              <p:tags r:id="rId4"/>
            </p:custDataLst>
          </p:nvPr>
        </p:nvGraphicFramePr>
        <p:xfrm>
          <a:off x="394335" y="3677285"/>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Sales Market &amp; Certification Info</a:t>
                      </a:r>
                      <a:endParaRPr lang="en-US" altLang="zh-CN" sz="1800" b="1">
                        <a:latin typeface="DIN Next LT Pro Medium" panose="020B0503020203050203" charset="0"/>
                        <a:cs typeface="DIN Next LT Pro Medium" panose="020B0503020203050203" charset="0"/>
                      </a:endParaRPr>
                    </a:p>
                  </a:txBody>
                  <a:tcPr anchor="ctr" anchorCtr="0">
                    <a:noFill/>
                  </a:tcPr>
                </a:tc>
                <a:tc hMerge="1">
                  <a:tcPr anchor="ctr" anchorCtr="0">
                    <a:noFill/>
                  </a:tcPr>
                </a:tc>
              </a:tr>
              <a:tr h="381000">
                <a:tc>
                  <a:txBody>
                    <a:bodyPr/>
                    <a:p>
                      <a:pPr>
                        <a:buNone/>
                      </a:pPr>
                      <a:endParaRPr lang="zh-CN" altLang="en-US"/>
                    </a:p>
                  </a:txBody>
                  <a:tcPr anchor="ctr" anchorCtr="0"/>
                </a:tc>
                <a:tc>
                  <a:txBody>
                    <a:bodyPr/>
                    <a:p>
                      <a:pPr>
                        <a:buNone/>
                      </a:pPr>
                      <a:endParaRPr lang="zh-CN" altLang="en-US"/>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Sales Market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US/CA/JP/EU/UK/AU</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Certification Requirement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CB/CE/UL/UN38.3/MSDS/RCM</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Product Model</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A17B1</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Model Name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Anker SOLIX Hone Power Panel</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7" name="表格 6"/>
          <p:cNvGraphicFramePr/>
          <p:nvPr>
            <p:custDataLst>
              <p:tags r:id="rId4"/>
            </p:custDataLst>
          </p:nvPr>
        </p:nvGraphicFramePr>
        <p:xfrm>
          <a:off x="394335" y="3677285"/>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Sales Market &amp; Certification Info</a:t>
                      </a:r>
                      <a:endParaRPr lang="en-US" altLang="zh-CN" sz="1800" b="1">
                        <a:latin typeface="DIN Next LT Pro Medium" panose="020B0503020203050203" charset="0"/>
                        <a:cs typeface="DIN Next LT Pro Medium" panose="020B0503020203050203" charset="0"/>
                      </a:endParaRPr>
                    </a:p>
                  </a:txBody>
                  <a:tcPr anchor="ctr" anchorCtr="0">
                    <a:noFill/>
                  </a:tcPr>
                </a:tc>
                <a:tc hMerge="1">
                  <a:tcPr anchor="ctr" anchorCtr="0">
                    <a:noFill/>
                  </a:tcPr>
                </a:tc>
              </a:tr>
              <a:tr h="381000">
                <a:tc>
                  <a:txBody>
                    <a:bodyPr/>
                    <a:p>
                      <a:pPr>
                        <a:buNone/>
                      </a:pPr>
                      <a:endParaRPr lang="zh-CN" altLang="en-US"/>
                    </a:p>
                  </a:txBody>
                  <a:tcPr anchor="ctr" anchorCtr="0"/>
                </a:tc>
                <a:tc>
                  <a:txBody>
                    <a:bodyPr/>
                    <a:p>
                      <a:pPr>
                        <a:buNone/>
                      </a:pPr>
                      <a:endParaRPr lang="zh-CN" altLang="en-US"/>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Sales Market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solidFill>
                            <a:schemeClr val="tx1"/>
                          </a:solidFill>
                          <a:latin typeface="DIN Next LT Pro Medium" panose="020B0503020203050203" charset="0"/>
                          <a:cs typeface="DIN Next LT Pro Medium" panose="020B0503020203050203" charset="0"/>
                          <a:sym typeface="+mn-ea"/>
                        </a:rPr>
                        <a:t>US</a:t>
                      </a:r>
                      <a:endParaRPr lang="en-US" altLang="zh-CN" sz="1200" b="0">
                        <a:solidFill>
                          <a:schemeClr val="tx1"/>
                        </a:solidFill>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solidFill>
                            <a:schemeClr val="tx1"/>
                          </a:solidFill>
                          <a:latin typeface="DIN Next LT Pro Medium" panose="020B0503020203050203" charset="0"/>
                          <a:cs typeface="DIN Next LT Pro Medium" panose="020B0503020203050203" charset="0"/>
                          <a:sym typeface="+mn-ea"/>
                        </a:rPr>
                        <a:t>Certification Requirement</a:t>
                      </a:r>
                      <a:endParaRPr lang="en-US" altLang="zh-CN" sz="1200" b="1">
                        <a:solidFill>
                          <a:schemeClr val="tx1"/>
                        </a:solidFill>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solidFill>
                            <a:schemeClr val="tx1"/>
                          </a:solidFill>
                          <a:latin typeface="DIN Next LT Pro Medium" panose="020B0503020203050203" charset="0"/>
                          <a:cs typeface="DIN Next LT Pro Medium" panose="020B0503020203050203" charset="0"/>
                          <a:sym typeface="+mn-ea"/>
                        </a:rPr>
                        <a:t>UL1741/FCC/TSCA/CP65</a:t>
                      </a:r>
                      <a:endParaRPr lang="en-US" altLang="zh-CN" sz="1200" b="0">
                        <a:solidFill>
                          <a:schemeClr val="tx1"/>
                        </a:solidFill>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9" name="表格 8"/>
          <p:cNvGraphicFramePr/>
          <p:nvPr>
            <p:custDataLst>
              <p:tags r:id="rId3"/>
            </p:custDataLst>
          </p:nvPr>
        </p:nvGraphicFramePr>
        <p:xfrm>
          <a:off x="394335" y="1524000"/>
          <a:ext cx="5500370" cy="46482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I</a:t>
                      </a:r>
                      <a:r>
                        <a:rPr lang="en-US" altLang="zh-CN" sz="1800" b="1">
                          <a:latin typeface="DIN Next LT Pro Medium" panose="020B0503020203050203" charset="0"/>
                          <a:cs typeface="DIN Next LT Pro Medium" panose="020B0503020203050203" charset="0"/>
                        </a:rPr>
                        <a:t>nput &amp; Output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Input Voltage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120V/240V</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Output Voltage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240V</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Max Input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6000W</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Max Output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12000W</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A</a:t>
                      </a:r>
                      <a:r>
                        <a:rPr lang="en-US" altLang="zh-CN" sz="1200" b="1">
                          <a:latin typeface="DIN Next LT Pro Medium" panose="020B0503020203050203" charset="0"/>
                          <a:cs typeface="DIN Next LT Pro Medium" panose="020B0503020203050203" charset="0"/>
                          <a:sym typeface="+mn-ea"/>
                        </a:rPr>
                        <a:t>mps</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Circuits</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Enclosure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Power Inlet, NEMA</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Max Connected Battery Energy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53.8KWh</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IP C</a:t>
                      </a:r>
                      <a:r>
                        <a:rPr lang="en-US" altLang="zh-CN" sz="1200" b="1">
                          <a:latin typeface="DIN Next LT Pro Medium" panose="020B0503020203050203" charset="0"/>
                          <a:cs typeface="DIN Next LT Pro Medium" panose="020B0503020203050203" charset="0"/>
                          <a:sym typeface="+mn-ea"/>
                        </a:rPr>
                        <a:t>ode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31</a:t>
                      </a:r>
                      <a:endParaRPr lang="en-US" altLang="zh-CN" sz="1200" b="0">
                        <a:latin typeface="DIN Next LT Pro Medium" panose="020B0503020203050203" charset="0"/>
                        <a:cs typeface="DIN Next LT Pro Medium" panose="020B0503020203050203" charset="0"/>
                        <a:sym typeface="+mn-ea"/>
                      </a:endParaRPr>
                    </a:p>
                  </a:txBody>
                  <a:tcPr anchor="ctr" anchorCtr="0"/>
                </a:tc>
              </a:tr>
            </a:tbl>
          </a:graphicData>
        </a:graphic>
      </p:graphicFrame>
      <p:graphicFrame>
        <p:nvGraphicFramePr>
          <p:cNvPr id="13" name="表格 12"/>
          <p:cNvGraphicFramePr/>
          <p:nvPr>
            <p:custDataLst>
              <p:tags r:id="rId4"/>
            </p:custDataLst>
          </p:nvPr>
        </p:nvGraphicFramePr>
        <p:xfrm>
          <a:off x="6210935" y="1524000"/>
          <a:ext cx="5500370" cy="3200400"/>
        </p:xfrm>
        <a:graphic>
          <a:graphicData uri="http://schemas.openxmlformats.org/drawingml/2006/table">
            <a:tbl>
              <a:tblPr>
                <a:tableStyleId>{C083E6E3-FA7D-4D7B-A595-EF9225AFEA82}</a:tableStyleId>
              </a:tblPr>
              <a:tblGrid>
                <a:gridCol w="2217420"/>
                <a:gridCol w="3282950"/>
              </a:tblGrid>
              <a:tr h="381000">
                <a:tc gridSpan="2">
                  <a:txBody>
                    <a:bodyPr/>
                    <a:p>
                      <a:pPr>
                        <a:buNone/>
                      </a:pPr>
                      <a:r>
                        <a:rPr lang="en-US" altLang="zh-CN" sz="1800" b="1">
                          <a:latin typeface="DIN Next LT Pro Medium" panose="020B0503020203050203" charset="0"/>
                          <a:cs typeface="DIN Next LT Pro Medium" panose="020B0503020203050203" charset="0"/>
                        </a:rPr>
                        <a:t>Weight &amp; Dimension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(mm)</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329.7*500*144</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(in)</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12.98*19.69*5.67</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8.8</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19.4</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4572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TBD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TBD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A9E0"/>
            </a:gs>
            <a:gs pos="50000">
              <a:srgbClr val="00DB84"/>
            </a:gs>
          </a:gsLst>
          <a:lin ang="19500000" scaled="0"/>
        </a:gradFill>
        <a:effectLst/>
      </p:bgPr>
    </p:bg>
    <p:spTree>
      <p:nvGrpSpPr>
        <p:cNvPr id="1" name=""/>
        <p:cNvGrpSpPr/>
        <p:nvPr/>
      </p:nvGrpSpPr>
      <p:grpSpPr/>
      <p:sp>
        <p:nvSpPr>
          <p:cNvPr id="7" name="单圆角矩形 6"/>
          <p:cNvSpPr/>
          <p:nvPr/>
        </p:nvSpPr>
        <p:spPr>
          <a:xfrm rot="10800000">
            <a:off x="4570730" y="0"/>
            <a:ext cx="7621270" cy="6863080"/>
          </a:xfrm>
          <a:prstGeom prst="round1Rect">
            <a:avLst>
              <a:gd name="adj" fmla="val 582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1"/>
          <p:nvPr/>
        </p:nvSpPr>
        <p:spPr>
          <a:xfrm>
            <a:off x="4570730" y="1624330"/>
            <a:ext cx="7620635" cy="521970"/>
          </a:xfrm>
          <a:prstGeom prst="rect">
            <a:avLst/>
          </a:prstGeom>
          <a:noFill/>
        </p:spPr>
        <p:txBody>
          <a:bodyPr wrap="square" rtlCol="0">
            <a:spAutoFit/>
          </a:bodyPr>
          <a:p>
            <a:pPr algn="ctr"/>
            <a:r>
              <a:rPr lang="en-US" altLang="zh-CN" sz="2800" b="1">
                <a:latin typeface="DIN Next LT Pro Bold" panose="020B0503020203050203" charset="0"/>
                <a:cs typeface="DIN Next LT Pro Bold" panose="020B0503020203050203" charset="0"/>
              </a:rPr>
              <a:t>Highlights and Features</a:t>
            </a:r>
            <a:endParaRPr lang="en-US" altLang="zh-CN" sz="2800" b="1">
              <a:latin typeface="DIN Next LT Pro Bold" panose="020B0503020203050203" charset="0"/>
              <a:cs typeface="DIN Next LT Pro Bold" panose="020B0503020203050203" charset="0"/>
            </a:endParaRPr>
          </a:p>
        </p:txBody>
      </p:sp>
      <p:pic>
        <p:nvPicPr>
          <p:cNvPr id="9" name="图片 8" descr="资源 1@4x"/>
          <p:cNvPicPr>
            <a:picLocks noChangeAspect="1"/>
          </p:cNvPicPr>
          <p:nvPr/>
        </p:nvPicPr>
        <p:blipFill>
          <a:blip r:embed="rId1">
            <a:alphaModFix amt="20000"/>
          </a:blip>
          <a:srcRect l="25047" b="31271"/>
          <a:stretch>
            <a:fillRect/>
          </a:stretch>
        </p:blipFill>
        <p:spPr>
          <a:xfrm>
            <a:off x="-635" y="3405505"/>
            <a:ext cx="3762375" cy="3449955"/>
          </a:xfrm>
          <a:prstGeom prst="rect">
            <a:avLst/>
          </a:prstGeom>
        </p:spPr>
      </p:pic>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sp>
        <p:nvSpPr>
          <p:cNvPr id="3" name="文本框 2"/>
          <p:cNvSpPr txBox="1"/>
          <p:nvPr/>
        </p:nvSpPr>
        <p:spPr>
          <a:xfrm>
            <a:off x="919480" y="5255260"/>
            <a:ext cx="776605" cy="1014730"/>
          </a:xfrm>
          <a:prstGeom prst="rect">
            <a:avLst/>
          </a:prstGeom>
          <a:noFill/>
        </p:spPr>
        <p:txBody>
          <a:bodyPr wrap="square" rtlCol="0">
            <a:spAutoFit/>
          </a:bodyPr>
          <a:p>
            <a:pPr algn="ctr"/>
            <a:r>
              <a:rPr lang="en-US" altLang="zh-CN" sz="6000" b="1">
                <a:solidFill>
                  <a:schemeClr val="bg1"/>
                </a:solidFill>
                <a:latin typeface="DIN Next LT Pro Bold" panose="020B0503020203050203" charset="0"/>
                <a:cs typeface="DIN Next LT Pro Bold" panose="020B0503020203050203" charset="0"/>
              </a:rPr>
              <a:t>1</a:t>
            </a:r>
            <a:endParaRPr lang="en-US" altLang="zh-CN" sz="6000" b="1">
              <a:solidFill>
                <a:schemeClr val="bg1"/>
              </a:solidFill>
              <a:latin typeface="DIN Next LT Pro Bold" panose="020B0503020203050203" charset="0"/>
              <a:cs typeface="DIN Next LT Pro Bold" panose="020B0503020203050203" charset="0"/>
            </a:endParaRPr>
          </a:p>
        </p:txBody>
      </p:sp>
      <p:sp>
        <p:nvSpPr>
          <p:cNvPr id="4" name="文本框 3"/>
          <p:cNvSpPr txBox="1"/>
          <p:nvPr/>
        </p:nvSpPr>
        <p:spPr>
          <a:xfrm>
            <a:off x="4570730" y="4202430"/>
            <a:ext cx="7621905" cy="922020"/>
          </a:xfrm>
          <a:prstGeom prst="rect">
            <a:avLst/>
          </a:prstGeom>
          <a:noFill/>
        </p:spPr>
        <p:txBody>
          <a:bodyPr wrap="square" rtlCol="0">
            <a:spAutoFit/>
          </a:bodyPr>
          <a:p>
            <a:pPr marL="285750" indent="-285750">
              <a:lnSpc>
                <a:spcPct val="150000"/>
              </a:lnSpc>
              <a:buFont typeface="Wingdings" panose="05000000000000000000" charset="0"/>
              <a:buChar char=""/>
            </a:pPr>
            <a:r>
              <a:rPr lang="en-US" altLang="zh-CN" sz="1200">
                <a:latin typeface="DIN Next LT Pro Medium" panose="020B0503020203050203" charset="0"/>
                <a:cs typeface="DIN Next LT Pro Medium" panose="020B0503020203050203" charset="0"/>
                <a:sym typeface="+mn-ea"/>
              </a:rPr>
              <a:t>T</a:t>
            </a:r>
            <a:r>
              <a:rPr lang="en-US" altLang="zh-CN" sz="1200">
                <a:latin typeface="DIN Next LT Pro Medium" panose="020B0503020203050203" charset="0"/>
                <a:cs typeface="DIN Next LT Pro Medium" panose="020B0503020203050203" charset="0"/>
                <a:sym typeface="+mn-ea"/>
              </a:rPr>
              <a:t>he World's Most Accessible Home Power System</a:t>
            </a:r>
            <a:endParaRPr lang="en-US" altLang="zh-CN" sz="1200">
              <a:latin typeface="DIN Next LT Pro Medium" panose="020B0503020203050203" charset="0"/>
              <a:cs typeface="DIN Next LT Pro Medium" panose="020B0503020203050203" charset="0"/>
              <a:sym typeface="+mn-ea"/>
            </a:endParaRPr>
          </a:p>
          <a:p>
            <a:pPr marL="285750" indent="-285750">
              <a:lnSpc>
                <a:spcPct val="150000"/>
              </a:lnSpc>
              <a:buFont typeface="Wingdings" panose="05000000000000000000" charset="0"/>
              <a:buChar char=""/>
            </a:pPr>
            <a:r>
              <a:rPr lang="en-US" altLang="zh-CN" sz="1200">
                <a:latin typeface="DIN Next LT Pro Medium" panose="020B0503020203050203" charset="0"/>
                <a:cs typeface="DIN Next LT Pro Medium" panose="020B0503020203050203" charset="0"/>
                <a:sym typeface="+mn-ea"/>
              </a:rPr>
              <a:t>Total Power for Your Home Plus Portability</a:t>
            </a:r>
            <a:endParaRPr lang="en-US" altLang="zh-CN" sz="1200">
              <a:latin typeface="DIN Next LT Pro Medium" panose="020B0503020203050203" charset="0"/>
              <a:cs typeface="DIN Next LT Pro Medium" panose="020B0503020203050203" charset="0"/>
              <a:sym typeface="+mn-ea"/>
            </a:endParaRPr>
          </a:p>
          <a:p>
            <a:pPr marL="285750" indent="-285750">
              <a:lnSpc>
                <a:spcPct val="150000"/>
              </a:lnSpc>
              <a:buFont typeface="Wingdings" panose="05000000000000000000" charset="0"/>
              <a:buChar char=""/>
            </a:pPr>
            <a:r>
              <a:rPr lang="en-US" altLang="zh-CN" sz="1200">
                <a:latin typeface="DIN Next LT Pro Medium" panose="020B0503020203050203" charset="0"/>
                <a:cs typeface="DIN Next LT Pro Medium" panose="020B0503020203050203" charset="0"/>
                <a:sym typeface="+mn-ea"/>
              </a:rPr>
              <a:t>A Sustainable Energy Solution To Replace Gas Generators</a:t>
            </a:r>
            <a:endParaRPr lang="en-US" altLang="zh-CN" sz="1200">
              <a:latin typeface="DIN Next LT Pro Medium" panose="020B0503020203050203" charset="0"/>
              <a:cs typeface="DIN Next LT Pro Medium" panose="020B0503020203050203" charset="0"/>
              <a:sym typeface="+mn-ea"/>
            </a:endParaRPr>
          </a:p>
        </p:txBody>
      </p:sp>
      <p:sp>
        <p:nvSpPr>
          <p:cNvPr id="8" name="文本框 7"/>
          <p:cNvSpPr txBox="1"/>
          <p:nvPr/>
        </p:nvSpPr>
        <p:spPr>
          <a:xfrm>
            <a:off x="4570730" y="3036570"/>
            <a:ext cx="7620635" cy="460375"/>
          </a:xfrm>
          <a:prstGeom prst="rect">
            <a:avLst/>
          </a:prstGeom>
          <a:noFill/>
        </p:spPr>
        <p:txBody>
          <a:bodyPr wrap="square" rtlCol="0">
            <a:spAutoFit/>
          </a:bodyPr>
          <a:p>
            <a:pPr algn="ctr"/>
            <a:r>
              <a:rPr lang="en-US" altLang="zh-CN" sz="2400" b="1">
                <a:latin typeface="DIN Next LT Pro Bold" panose="020B0503020203050203" charset="0"/>
                <a:cs typeface="DIN Next LT Pro Bold" panose="020B0503020203050203" charset="0"/>
                <a:sym typeface="+mn-ea"/>
              </a:rPr>
              <a:t> </a:t>
            </a:r>
            <a:r>
              <a:rPr lang="en-US" altLang="zh-CN" b="1">
                <a:latin typeface="DIN Next LT Pro Bold" panose="020B0503020203050203" charset="0"/>
                <a:cs typeface="DIN Next LT Pro Bold" panose="020B0503020203050203" charset="0"/>
                <a:sym typeface="+mn-ea"/>
              </a:rPr>
              <a:t>—</a:t>
            </a:r>
            <a:r>
              <a:rPr lang="en-US" altLang="zh-CN" b="1">
                <a:latin typeface="DIN Next LT Pro Bold" panose="020B0503020203050203" charset="0"/>
                <a:cs typeface="DIN Next LT Pro Bold" panose="020B0503020203050203" charset="0"/>
                <a:sym typeface="+mn-ea"/>
              </a:rPr>
              <a:t> Next-Gen All-in-One Power Station</a:t>
            </a:r>
            <a:endParaRPr lang="en-US" altLang="zh-CN" b="1">
              <a:latin typeface="DIN Next LT Pro Bold" panose="020B0503020203050203" charset="0"/>
              <a:cs typeface="DIN Next LT Pro Bold" panose="020B0503020203050203" charset="0"/>
              <a:sym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2" name="表格 1"/>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b="1">
                          <a:latin typeface="DIN Next LT Pro Medium" panose="020B0503020203050203" charset="0"/>
                          <a:cs typeface="DIN Next LT Pro Medium" panose="020B0503020203050203" charset="0"/>
                        </a:rPr>
                        <a:t>What You Get</a:t>
                      </a:r>
                      <a:endParaRPr lang="zh-CN" altLang="en-US"/>
                    </a:p>
                  </a:txBody>
                  <a:tcPr anchor="ctr" anchorCtr="0"/>
                </a:tc>
                <a:tc hMerge="1">
                  <a:tcPr anchor="ctr" anchorCtr="0"/>
                </a:tc>
              </a:tr>
              <a:tr h="381000">
                <a:tc>
                  <a:txBody>
                    <a:bodyPr/>
                    <a:p>
                      <a:pPr>
                        <a:buNone/>
                      </a:pP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Warranty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5 yrs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In Box</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Home Power Panel *1</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Cable *1</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Wall Mounts *1</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Wire Connectors *1</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User Manual *1</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Product Model</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A17B2</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Model Name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Anker SOLIX Double Power Hub</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7" name="表格 6"/>
          <p:cNvGraphicFramePr/>
          <p:nvPr>
            <p:custDataLst>
              <p:tags r:id="rId4"/>
            </p:custDataLst>
          </p:nvPr>
        </p:nvGraphicFramePr>
        <p:xfrm>
          <a:off x="394335" y="3677285"/>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Sales Market &amp; Certification Info</a:t>
                      </a:r>
                      <a:endParaRPr lang="en-US" altLang="zh-CN" sz="1800" b="1">
                        <a:latin typeface="DIN Next LT Pro Medium" panose="020B0503020203050203" charset="0"/>
                        <a:cs typeface="DIN Next LT Pro Medium" panose="020B0503020203050203" charset="0"/>
                      </a:endParaRPr>
                    </a:p>
                  </a:txBody>
                  <a:tcPr anchor="ctr" anchorCtr="0">
                    <a:noFill/>
                  </a:tcPr>
                </a:tc>
                <a:tc hMerge="1">
                  <a:tcPr anchor="ctr" anchorCtr="0">
                    <a:noFill/>
                  </a:tcPr>
                </a:tc>
              </a:tr>
              <a:tr h="381000">
                <a:tc>
                  <a:txBody>
                    <a:bodyPr/>
                    <a:p>
                      <a:pPr>
                        <a:buNone/>
                      </a:pPr>
                      <a:endParaRPr lang="zh-CN" altLang="en-US"/>
                    </a:p>
                  </a:txBody>
                  <a:tcPr anchor="ctr" anchorCtr="0"/>
                </a:tc>
                <a:tc>
                  <a:txBody>
                    <a:bodyPr/>
                    <a:p>
                      <a:pPr>
                        <a:buNone/>
                      </a:pPr>
                      <a:endParaRPr lang="zh-CN" altLang="en-US"/>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Sales Market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US/CA</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Certification Requirement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a:latin typeface="DIN Next LT Pro Medium" panose="020B0503020203050203" charset="0"/>
                          <a:cs typeface="DIN Next LT Pro Medium" panose="020B0503020203050203" charset="0"/>
                          <a:sym typeface="+mn-ea"/>
                        </a:rPr>
                        <a:t>UL62368/FCC/TSCA/CP65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9" name="表格 8"/>
          <p:cNvGraphicFramePr/>
          <p:nvPr>
            <p:custDataLst>
              <p:tags r:id="rId3"/>
            </p:custDataLst>
          </p:nvPr>
        </p:nvGraphicFramePr>
        <p:xfrm>
          <a:off x="394335" y="1524000"/>
          <a:ext cx="5500370" cy="46482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I</a:t>
                      </a:r>
                      <a:r>
                        <a:rPr lang="en-US" altLang="zh-CN" sz="1800" b="1">
                          <a:latin typeface="DIN Next LT Pro Medium" panose="020B0503020203050203" charset="0"/>
                          <a:cs typeface="DIN Next LT Pro Medium" panose="020B0503020203050203" charset="0"/>
                        </a:rPr>
                        <a:t>nput &amp; Output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Input Voltage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120V/240V</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Output Voltage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200-240V</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Max Input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Max Output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A</a:t>
                      </a:r>
                      <a:r>
                        <a:rPr lang="en-US" altLang="zh-CN" sz="1200" b="1">
                          <a:latin typeface="DIN Next LT Pro Medium" panose="020B0503020203050203" charset="0"/>
                          <a:cs typeface="DIN Next LT Pro Medium" panose="020B0503020203050203" charset="0"/>
                          <a:sym typeface="+mn-ea"/>
                        </a:rPr>
                        <a:t>mps</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Circuits</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Enclosure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Power Inlet, NEMA</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Max Connected Battery Energy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53.8KWh</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IP C</a:t>
                      </a:r>
                      <a:r>
                        <a:rPr lang="en-US" altLang="zh-CN" sz="1200" b="1">
                          <a:latin typeface="DIN Next LT Pro Medium" panose="020B0503020203050203" charset="0"/>
                          <a:cs typeface="DIN Next LT Pro Medium" panose="020B0503020203050203" charset="0"/>
                          <a:sym typeface="+mn-ea"/>
                        </a:rPr>
                        <a:t>ode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31</a:t>
                      </a:r>
                      <a:endParaRPr lang="en-US" altLang="zh-CN" sz="1200" b="0">
                        <a:latin typeface="DIN Next LT Pro Medium" panose="020B0503020203050203" charset="0"/>
                        <a:cs typeface="DIN Next LT Pro Medium" panose="020B0503020203050203" charset="0"/>
                        <a:sym typeface="+mn-ea"/>
                      </a:endParaRPr>
                    </a:p>
                  </a:txBody>
                  <a:tcPr anchor="ctr" anchorCtr="0"/>
                </a:tc>
              </a:tr>
            </a:tbl>
          </a:graphicData>
        </a:graphic>
      </p:graphicFrame>
      <p:graphicFrame>
        <p:nvGraphicFramePr>
          <p:cNvPr id="13" name="表格 12"/>
          <p:cNvGraphicFramePr/>
          <p:nvPr>
            <p:custDataLst>
              <p:tags r:id="rId4"/>
            </p:custDataLst>
          </p:nvPr>
        </p:nvGraphicFramePr>
        <p:xfrm>
          <a:off x="6210935" y="1524000"/>
          <a:ext cx="5500370" cy="35814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Weight &amp; Dimension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(mm)</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TBD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(in)</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TBD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TBD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TBD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TBD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TBD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2" name="表格 1"/>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b="1">
                          <a:latin typeface="DIN Next LT Pro Medium" panose="020B0503020203050203" charset="0"/>
                          <a:cs typeface="DIN Next LT Pro Medium" panose="020B0503020203050203" charset="0"/>
                        </a:rPr>
                        <a:t>What You Get</a:t>
                      </a:r>
                      <a:endParaRPr lang="zh-CN" altLang="en-US"/>
                    </a:p>
                  </a:txBody>
                  <a:tcPr anchor="ctr" anchorCtr="0"/>
                </a:tc>
                <a:tc hMerge="1">
                  <a:tcPr anchor="ctr" anchorCtr="0"/>
                </a:tc>
              </a:tr>
              <a:tr h="381000">
                <a:tc>
                  <a:txBody>
                    <a:bodyPr/>
                    <a:p>
                      <a:pPr>
                        <a:buNone/>
                      </a:pP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Warranty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In Box</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Double Powel Hub *1</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User Manual *1</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Product Model</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A17B3</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Model Name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Anker SOLIX Transfer Switch</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7" name="表格 6"/>
          <p:cNvGraphicFramePr/>
          <p:nvPr>
            <p:custDataLst>
              <p:tags r:id="rId4"/>
            </p:custDataLst>
          </p:nvPr>
        </p:nvGraphicFramePr>
        <p:xfrm>
          <a:off x="394335" y="3677285"/>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Sales Market &amp; Certification Info</a:t>
                      </a:r>
                      <a:endParaRPr lang="en-US" altLang="zh-CN" sz="1800" b="1">
                        <a:latin typeface="DIN Next LT Pro Medium" panose="020B0503020203050203" charset="0"/>
                        <a:cs typeface="DIN Next LT Pro Medium" panose="020B0503020203050203" charset="0"/>
                      </a:endParaRPr>
                    </a:p>
                  </a:txBody>
                  <a:tcPr anchor="ctr" anchorCtr="0">
                    <a:noFill/>
                  </a:tcPr>
                </a:tc>
                <a:tc hMerge="1">
                  <a:tcPr anchor="ctr" anchorCtr="0">
                    <a:noFill/>
                  </a:tcPr>
                </a:tc>
              </a:tr>
              <a:tr h="381000">
                <a:tc>
                  <a:txBody>
                    <a:bodyPr/>
                    <a:p>
                      <a:pPr>
                        <a:buNone/>
                      </a:pPr>
                      <a:endParaRPr lang="zh-CN" altLang="en-US"/>
                    </a:p>
                  </a:txBody>
                  <a:tcPr anchor="ctr" anchorCtr="0"/>
                </a:tc>
                <a:tc>
                  <a:txBody>
                    <a:bodyPr/>
                    <a:p>
                      <a:pPr>
                        <a:buNone/>
                      </a:pPr>
                      <a:endParaRPr lang="zh-CN" altLang="en-US"/>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Sales Market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US/CA</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Certification Requirement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9" name="表格 8"/>
          <p:cNvGraphicFramePr/>
          <p:nvPr>
            <p:custDataLst>
              <p:tags r:id="rId3"/>
            </p:custDataLst>
          </p:nvPr>
        </p:nvGraphicFramePr>
        <p:xfrm>
          <a:off x="394335" y="1524000"/>
          <a:ext cx="5500370" cy="46482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I</a:t>
                      </a:r>
                      <a:r>
                        <a:rPr lang="en-US" altLang="zh-CN" sz="1800" b="1">
                          <a:latin typeface="DIN Next LT Pro Medium" panose="020B0503020203050203" charset="0"/>
                          <a:cs typeface="DIN Next LT Pro Medium" panose="020B0503020203050203" charset="0"/>
                        </a:rPr>
                        <a:t>nput &amp; Output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Input Voltage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125V/250V</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Output Voltage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Max Input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Max Output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A</a:t>
                      </a:r>
                      <a:r>
                        <a:rPr lang="en-US" altLang="zh-CN" sz="1200" b="1">
                          <a:latin typeface="DIN Next LT Pro Medium" panose="020B0503020203050203" charset="0"/>
                          <a:cs typeface="DIN Next LT Pro Medium" panose="020B0503020203050203" charset="0"/>
                          <a:sym typeface="+mn-ea"/>
                        </a:rPr>
                        <a:t>mps</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50A</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Circuits</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10 Total - (1)2P 30A, (1)2P 20A, (6)1P 15A</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Enclosure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Metal</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Power Inlet, NEMA</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NEMA SS2-50 (CS6375)</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Max Connected Battery Energy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IP C</a:t>
                      </a:r>
                      <a:r>
                        <a:rPr lang="en-US" altLang="zh-CN" sz="1200" b="1">
                          <a:latin typeface="DIN Next LT Pro Medium" panose="020B0503020203050203" charset="0"/>
                          <a:cs typeface="DIN Next LT Pro Medium" panose="020B0503020203050203" charset="0"/>
                          <a:sym typeface="+mn-ea"/>
                        </a:rPr>
                        <a:t>ode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bl>
          </a:graphicData>
        </a:graphic>
      </p:graphicFrame>
      <p:graphicFrame>
        <p:nvGraphicFramePr>
          <p:cNvPr id="13" name="表格 12"/>
          <p:cNvGraphicFramePr/>
          <p:nvPr>
            <p:custDataLst>
              <p:tags r:id="rId4"/>
            </p:custDataLst>
          </p:nvPr>
        </p:nvGraphicFramePr>
        <p:xfrm>
          <a:off x="6210935" y="1524000"/>
          <a:ext cx="5500370" cy="35814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Weight &amp; Dimension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(mm)</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117.5*112.5*47.5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(in)</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4.61*4.41*1.9</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7.28</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16.05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4572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7.28</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4572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16.05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2" name="表格 1"/>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b="1">
                          <a:latin typeface="DIN Next LT Pro Medium" panose="020B0503020203050203" charset="0"/>
                          <a:cs typeface="DIN Next LT Pro Medium" panose="020B0503020203050203" charset="0"/>
                        </a:rPr>
                        <a:t>What You Get</a:t>
                      </a:r>
                      <a:endParaRPr lang="zh-CN" altLang="en-US"/>
                    </a:p>
                  </a:txBody>
                  <a:tcPr anchor="ctr" anchorCtr="0"/>
                </a:tc>
                <a:tc hMerge="1">
                  <a:tcPr anchor="ctr" anchorCtr="0"/>
                </a:tc>
              </a:tr>
              <a:tr h="381000">
                <a:tc>
                  <a:txBody>
                    <a:bodyPr/>
                    <a:p>
                      <a:pPr>
                        <a:buNone/>
                      </a:pP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Warranty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5 yrs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In Box</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Transfer Switch *1</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User Manual *1</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Product Model</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A17B3</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Model Name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Anker SOLIX Transfer Switch Cable</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7" name="表格 6"/>
          <p:cNvGraphicFramePr/>
          <p:nvPr>
            <p:custDataLst>
              <p:tags r:id="rId4"/>
            </p:custDataLst>
          </p:nvPr>
        </p:nvGraphicFramePr>
        <p:xfrm>
          <a:off x="394335" y="3677285"/>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Sales Market &amp; Certification Info</a:t>
                      </a:r>
                      <a:endParaRPr lang="en-US" altLang="zh-CN" sz="1800" b="1">
                        <a:latin typeface="DIN Next LT Pro Medium" panose="020B0503020203050203" charset="0"/>
                        <a:cs typeface="DIN Next LT Pro Medium" panose="020B0503020203050203" charset="0"/>
                      </a:endParaRPr>
                    </a:p>
                  </a:txBody>
                  <a:tcPr anchor="ctr" anchorCtr="0">
                    <a:noFill/>
                  </a:tcPr>
                </a:tc>
                <a:tc hMerge="1">
                  <a:tcPr anchor="ctr" anchorCtr="0">
                    <a:noFill/>
                  </a:tcPr>
                </a:tc>
              </a:tr>
              <a:tr h="381000">
                <a:tc>
                  <a:txBody>
                    <a:bodyPr/>
                    <a:p>
                      <a:pPr>
                        <a:buNone/>
                      </a:pPr>
                      <a:endParaRPr lang="zh-CN" altLang="en-US"/>
                    </a:p>
                  </a:txBody>
                  <a:tcPr anchor="ctr" anchorCtr="0"/>
                </a:tc>
                <a:tc>
                  <a:txBody>
                    <a:bodyPr/>
                    <a:p>
                      <a:pPr>
                        <a:buNone/>
                      </a:pPr>
                      <a:endParaRPr lang="zh-CN" altLang="en-US"/>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Sales Market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US/CA</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Certification Requirement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9" name="表格 8"/>
          <p:cNvGraphicFramePr/>
          <p:nvPr>
            <p:custDataLst>
              <p:tags r:id="rId3"/>
            </p:custDataLst>
          </p:nvPr>
        </p:nvGraphicFramePr>
        <p:xfrm>
          <a:off x="394335" y="1524000"/>
          <a:ext cx="5500370" cy="46482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I</a:t>
                      </a:r>
                      <a:r>
                        <a:rPr lang="en-US" altLang="zh-CN" sz="1800" b="1">
                          <a:latin typeface="DIN Next LT Pro Medium" panose="020B0503020203050203" charset="0"/>
                          <a:cs typeface="DIN Next LT Pro Medium" panose="020B0503020203050203" charset="0"/>
                        </a:rPr>
                        <a:t>nput &amp; Output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Input Voltage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125V/250V</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Output Voltage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Max Input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Max Output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A</a:t>
                      </a:r>
                      <a:r>
                        <a:rPr lang="en-US" altLang="zh-CN" sz="1200" b="1">
                          <a:latin typeface="DIN Next LT Pro Medium" panose="020B0503020203050203" charset="0"/>
                          <a:cs typeface="DIN Next LT Pro Medium" panose="020B0503020203050203" charset="0"/>
                          <a:sym typeface="+mn-ea"/>
                        </a:rPr>
                        <a:t>mps</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50A</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Circuits</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Enclosure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Power Inlet, NEMA</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Max Connected Battery Energy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IP C</a:t>
                      </a:r>
                      <a:r>
                        <a:rPr lang="en-US" altLang="zh-CN" sz="1200" b="1">
                          <a:latin typeface="DIN Next LT Pro Medium" panose="020B0503020203050203" charset="0"/>
                          <a:cs typeface="DIN Next LT Pro Medium" panose="020B0503020203050203" charset="0"/>
                          <a:sym typeface="+mn-ea"/>
                        </a:rPr>
                        <a:t>ode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tc>
              </a:tr>
            </a:tbl>
          </a:graphicData>
        </a:graphic>
      </p:graphicFrame>
      <p:graphicFrame>
        <p:nvGraphicFramePr>
          <p:cNvPr id="13" name="表格 12"/>
          <p:cNvGraphicFramePr/>
          <p:nvPr>
            <p:custDataLst>
              <p:tags r:id="rId4"/>
            </p:custDataLst>
          </p:nvPr>
        </p:nvGraphicFramePr>
        <p:xfrm>
          <a:off x="6210935" y="1524000"/>
          <a:ext cx="5500370" cy="35814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Weight &amp; Dimension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(mm)</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22.5 x 1260 x 22.5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Dimension (in)</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0.9*49.6*0.9</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3.05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6.72</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(kg)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3.05</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Weight with Package (lb)</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6.72</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2" name="表格 1"/>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b="1">
                          <a:latin typeface="DIN Next LT Pro Medium" panose="020B0503020203050203" charset="0"/>
                          <a:cs typeface="DIN Next LT Pro Medium" panose="020B0503020203050203" charset="0"/>
                        </a:rPr>
                        <a:t>What You Get</a:t>
                      </a:r>
                      <a:endParaRPr lang="zh-CN" altLang="en-US"/>
                    </a:p>
                  </a:txBody>
                  <a:tcPr anchor="ctr" anchorCtr="0"/>
                </a:tc>
                <a:tc hMerge="1">
                  <a:tcPr anchor="ctr" anchorCtr="0"/>
                </a:tc>
              </a:tr>
              <a:tr h="381000">
                <a:tc>
                  <a:txBody>
                    <a:bodyPr/>
                    <a:p>
                      <a:pPr>
                        <a:buNone/>
                      </a:pP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Warranty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5 yrs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In Box</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Transfer Switch Cable *1</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pSp>
        <p:nvGrpSpPr>
          <p:cNvPr id="11" name="组合 10"/>
          <p:cNvGrpSpPr/>
          <p:nvPr/>
        </p:nvGrpSpPr>
        <p:grpSpPr>
          <a:xfrm>
            <a:off x="394335" y="2737485"/>
            <a:ext cx="11579860" cy="3276600"/>
            <a:chOff x="621" y="4311"/>
            <a:chExt cx="18236" cy="5160"/>
          </a:xfrm>
        </p:grpSpPr>
        <p:sp>
          <p:nvSpPr>
            <p:cNvPr id="10" name="文本框 9"/>
            <p:cNvSpPr txBox="1"/>
            <p:nvPr/>
          </p:nvSpPr>
          <p:spPr>
            <a:xfrm>
              <a:off x="621" y="4311"/>
              <a:ext cx="3842" cy="5160"/>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Complete Home Power Access with simplest installation and low entry spending</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Give your home the ultimate power solution in three steps: buy online, hire a local electrician, and let them install. A1790 provides 80% of the power of traditional systems at </a:t>
              </a:r>
              <a:r>
                <a:rPr lang="en-US" altLang="zh-CN" sz="1000">
                  <a:latin typeface="DIN Next LT Pro Medium" panose="020B0503020203050203" charset="0"/>
                  <a:cs typeface="DIN Next LT Pro Medium" panose="020B0503020203050203" charset="0"/>
                  <a:sym typeface="+mn-ea"/>
                </a:rPr>
                <a:t>less than half</a:t>
              </a:r>
              <a:r>
                <a:rPr lang="en-US" altLang="zh-CN" sz="1000">
                  <a:latin typeface="DIN Next LT Pro Medium" panose="020B0503020203050203" charset="0"/>
                  <a:cs typeface="DIN Next LT Pro Medium" panose="020B0503020203050203" charset="0"/>
                </a:rPr>
                <a:t> of the price. This power overcomes frequent outages and is perfect for homeowners and apartment residents.</a:t>
              </a:r>
              <a:endParaRPr lang="en-US" altLang="zh-CN" sz="1000">
                <a:latin typeface="DIN Next LT Pro Medium" panose="020B0503020203050203" charset="0"/>
                <a:cs typeface="DIN Next LT Pro Medium" panose="020B0503020203050203" charset="0"/>
              </a:endParaRPr>
            </a:p>
          </p:txBody>
        </p:sp>
        <p:sp>
          <p:nvSpPr>
            <p:cNvPr id="5" name="文本框 4"/>
            <p:cNvSpPr txBox="1"/>
            <p:nvPr/>
          </p:nvSpPr>
          <p:spPr>
            <a:xfrm>
              <a:off x="5419" y="4311"/>
              <a:ext cx="3842" cy="4142"/>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The first PPS that supports AC coupling and has the highest output power of 6000W in its category</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Works together with grid and rooftop photovoltaics at the same time.</a:t>
              </a:r>
              <a:endParaRPr lang="en-US" altLang="zh-CN" sz="10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Cut electricity bills through peak-valley mode and photovoltaic circulation mode.</a:t>
              </a:r>
              <a:endParaRPr lang="en-US" altLang="zh-CN" sz="1000">
                <a:latin typeface="DIN Next LT Pro Medium" panose="020B0503020203050203" charset="0"/>
                <a:cs typeface="DIN Next LT Pro Medium" panose="020B0503020203050203" charset="0"/>
              </a:endParaRPr>
            </a:p>
          </p:txBody>
        </p:sp>
        <p:sp>
          <p:nvSpPr>
            <p:cNvPr id="7" name="文本框 6"/>
            <p:cNvSpPr txBox="1"/>
            <p:nvPr/>
          </p:nvSpPr>
          <p:spPr>
            <a:xfrm>
              <a:off x="10217" y="4311"/>
              <a:ext cx="3842" cy="4360"/>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Standard AC Output Doubled in One Power Station</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Power your entire home and run several high-voltage appliances at once. A1790 comes with 6000W and 120V/240V AC output. If you need more power, boost it to 12,000W with 2 parallel machines. This is a way to upgrade your existing portable power station.</a:t>
              </a:r>
              <a:endParaRPr lang="en-US" altLang="zh-CN" sz="1000">
                <a:latin typeface="DIN Next LT Pro Medium" panose="020B0503020203050203" charset="0"/>
                <a:cs typeface="DIN Next LT Pro Medium" panose="020B0503020203050203" charset="0"/>
              </a:endParaRPr>
            </a:p>
          </p:txBody>
        </p:sp>
        <p:sp>
          <p:nvSpPr>
            <p:cNvPr id="8" name="文本框 7"/>
            <p:cNvSpPr txBox="1"/>
            <p:nvPr/>
          </p:nvSpPr>
          <p:spPr>
            <a:xfrm>
              <a:off x="15015" y="4311"/>
              <a:ext cx="3842" cy="5087"/>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Massive Power Capacity with Battery Expansion</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Stay powered for up to seven days if a storm knocks out power. Each A1790 is packed with a massive 3.84kWh capacity. It can be expanded up to 26.9kWh with six expansion batteries, or combined with another unit for 12 total expansion batteries and 53.8kWh of capacity. You can configure power exactly to your needs.</a:t>
              </a:r>
              <a:endParaRPr lang="en-US" altLang="zh-CN" sz="1000">
                <a:latin typeface="DIN Next LT Pro Medium" panose="020B0503020203050203" charset="0"/>
                <a:cs typeface="DIN Next LT Pro Medium" panose="020B0503020203050203" charset="0"/>
              </a:endParaRPr>
            </a:p>
          </p:txBody>
        </p:sp>
      </p:grpSp>
      <p:sp>
        <p:nvSpPr>
          <p:cNvPr id="12" name="文本框 11"/>
          <p:cNvSpPr txBox="1"/>
          <p:nvPr/>
        </p:nvSpPr>
        <p:spPr>
          <a:xfrm>
            <a:off x="394335" y="1107440"/>
            <a:ext cx="11316970" cy="460375"/>
          </a:xfrm>
          <a:prstGeom prst="rect">
            <a:avLst/>
          </a:prstGeom>
          <a:noFill/>
        </p:spPr>
        <p:txBody>
          <a:bodyPr wrap="square" rtlCol="0">
            <a:spAutoFit/>
          </a:bodyPr>
          <a:p>
            <a:r>
              <a:rPr lang="en-US" altLang="zh-CN" sz="2400" b="1">
                <a:latin typeface="DIN Next LT Pro Bold" panose="020B0503020203050203" charset="0"/>
                <a:cs typeface="DIN Next LT Pro Bold" panose="020B0503020203050203" charset="0"/>
              </a:rPr>
              <a:t>Whole home power supply and circulation</a:t>
            </a:r>
            <a:endParaRPr lang="en-US" altLang="zh-CN" sz="2400" b="1">
              <a:latin typeface="DIN Next LT Pro Bold" panose="020B0503020203050203" charset="0"/>
              <a:cs typeface="DIN Next LT Pro Bold" panose="020B0503020203050203" charset="0"/>
            </a:endParaRPr>
          </a:p>
        </p:txBody>
      </p:sp>
      <p:sp>
        <p:nvSpPr>
          <p:cNvPr id="13" name="文本框 12"/>
          <p:cNvSpPr txBox="1"/>
          <p:nvPr/>
        </p:nvSpPr>
        <p:spPr>
          <a:xfrm>
            <a:off x="4090670" y="1879600"/>
            <a:ext cx="7620635" cy="368300"/>
          </a:xfrm>
          <a:prstGeom prst="rect">
            <a:avLst/>
          </a:prstGeom>
          <a:noFill/>
        </p:spPr>
        <p:txBody>
          <a:bodyPr wrap="square" rtlCol="0">
            <a:spAutoFit/>
          </a:bodyPr>
          <a:p>
            <a:pPr algn="ctr"/>
            <a:r>
              <a:rPr lang="en-US" altLang="zh-CN" b="1">
                <a:latin typeface="DIN Next LT Pro Bold" panose="020B0503020203050203" charset="0"/>
                <a:cs typeface="DIN Next LT Pro Bold" panose="020B0503020203050203" charset="0"/>
                <a:sym typeface="+mn-ea"/>
              </a:rPr>
              <a:t> </a:t>
            </a:r>
            <a:r>
              <a:rPr lang="en-US" altLang="zh-CN" sz="1600" b="1">
                <a:latin typeface="DIN Next LT Pro Bold" panose="020B0503020203050203" charset="0"/>
                <a:cs typeface="DIN Next LT Pro Bold" panose="020B0503020203050203" charset="0"/>
                <a:sym typeface="+mn-ea"/>
              </a:rPr>
              <a:t>—</a:t>
            </a:r>
            <a:r>
              <a:rPr lang="en-US" altLang="zh-CN" sz="1600" b="1">
                <a:latin typeface="DIN Next LT Pro Bold" panose="020B0503020203050203" charset="0"/>
                <a:cs typeface="DIN Next LT Pro Bold" panose="020B0503020203050203" charset="0"/>
                <a:sym typeface="+mn-ea"/>
              </a:rPr>
              <a:t> Get more control with the most accessible home power system</a:t>
            </a:r>
            <a:endParaRPr lang="en-US" altLang="zh-CN" sz="1600" b="1">
              <a:latin typeface="DIN Next LT Pro Bold" panose="020B0503020203050203" charset="0"/>
              <a:cs typeface="DIN Next LT Pro Bold" panose="020B0503020203050203" charset="0"/>
              <a:sym typeface="+mn-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A9E0"/>
            </a:gs>
            <a:gs pos="50000">
              <a:srgbClr val="00DB84"/>
            </a:gs>
          </a:gsLst>
          <a:lin ang="19500000" scaled="0"/>
        </a:gradFill>
        <a:effectLst/>
      </p:bgPr>
    </p:bg>
    <p:spTree>
      <p:nvGrpSpPr>
        <p:cNvPr id="1" name=""/>
        <p:cNvGrpSpPr/>
        <p:nvPr/>
      </p:nvGrpSpPr>
      <p:grpSpPr/>
      <p:sp>
        <p:nvSpPr>
          <p:cNvPr id="7" name="单圆角矩形 6"/>
          <p:cNvSpPr/>
          <p:nvPr/>
        </p:nvSpPr>
        <p:spPr>
          <a:xfrm rot="10800000">
            <a:off x="4570730" y="0"/>
            <a:ext cx="7621270" cy="6863080"/>
          </a:xfrm>
          <a:prstGeom prst="round1Rect">
            <a:avLst>
              <a:gd name="adj" fmla="val 582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1"/>
          <p:nvPr/>
        </p:nvSpPr>
        <p:spPr>
          <a:xfrm>
            <a:off x="4570730" y="1624330"/>
            <a:ext cx="7620635" cy="521970"/>
          </a:xfrm>
          <a:prstGeom prst="rect">
            <a:avLst/>
          </a:prstGeom>
          <a:noFill/>
        </p:spPr>
        <p:txBody>
          <a:bodyPr wrap="square" rtlCol="0">
            <a:spAutoFit/>
          </a:bodyPr>
          <a:p>
            <a:pPr algn="ctr"/>
            <a:r>
              <a:rPr lang="en-US" altLang="zh-CN" sz="2800" b="1">
                <a:latin typeface="DIN Next LT Pro Bold" panose="020B0503020203050203" charset="0"/>
                <a:cs typeface="DIN Next LT Pro Bold" panose="020B0503020203050203" charset="0"/>
              </a:rPr>
              <a:t>S</a:t>
            </a:r>
            <a:r>
              <a:rPr lang="en-US" altLang="zh-CN" sz="2800" b="1">
                <a:latin typeface="DIN Next LT Pro Bold" panose="020B0503020203050203" charset="0"/>
                <a:cs typeface="DIN Next LT Pro Bold" panose="020B0503020203050203" charset="0"/>
              </a:rPr>
              <a:t>pecifications</a:t>
            </a:r>
            <a:endParaRPr lang="en-US" altLang="zh-CN" sz="2800" b="1">
              <a:latin typeface="DIN Next LT Pro Bold" panose="020B0503020203050203" charset="0"/>
              <a:cs typeface="DIN Next LT Pro Bold" panose="020B0503020203050203" charset="0"/>
            </a:endParaRPr>
          </a:p>
        </p:txBody>
      </p:sp>
      <p:pic>
        <p:nvPicPr>
          <p:cNvPr id="9" name="图片 8" descr="资源 1@4x"/>
          <p:cNvPicPr>
            <a:picLocks noChangeAspect="1"/>
          </p:cNvPicPr>
          <p:nvPr/>
        </p:nvPicPr>
        <p:blipFill>
          <a:blip r:embed="rId1">
            <a:alphaModFix amt="20000"/>
          </a:blip>
          <a:srcRect l="25047" b="31271"/>
          <a:stretch>
            <a:fillRect/>
          </a:stretch>
        </p:blipFill>
        <p:spPr>
          <a:xfrm>
            <a:off x="-635" y="3405505"/>
            <a:ext cx="3762375" cy="3449955"/>
          </a:xfrm>
          <a:prstGeom prst="rect">
            <a:avLst/>
          </a:prstGeom>
        </p:spPr>
      </p:pic>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sp>
        <p:nvSpPr>
          <p:cNvPr id="3" name="文本框 2"/>
          <p:cNvSpPr txBox="1"/>
          <p:nvPr/>
        </p:nvSpPr>
        <p:spPr>
          <a:xfrm>
            <a:off x="919480" y="5255260"/>
            <a:ext cx="776605" cy="1014730"/>
          </a:xfrm>
          <a:prstGeom prst="rect">
            <a:avLst/>
          </a:prstGeom>
          <a:noFill/>
        </p:spPr>
        <p:txBody>
          <a:bodyPr wrap="square" rtlCol="0">
            <a:spAutoFit/>
          </a:bodyPr>
          <a:p>
            <a:pPr algn="ctr"/>
            <a:r>
              <a:rPr lang="en-US" altLang="zh-CN" sz="6000" b="1">
                <a:solidFill>
                  <a:schemeClr val="bg1"/>
                </a:solidFill>
                <a:latin typeface="DIN Next LT Pro Bold" panose="020B0503020203050203" charset="0"/>
                <a:cs typeface="DIN Next LT Pro Bold" panose="020B0503020203050203" charset="0"/>
              </a:rPr>
              <a:t>4</a:t>
            </a:r>
            <a:endParaRPr lang="en-US" altLang="zh-CN" sz="6000" b="1">
              <a:solidFill>
                <a:schemeClr val="bg1"/>
              </a:solidFill>
              <a:latin typeface="DIN Next LT Pro Bold" panose="020B0503020203050203" charset="0"/>
              <a:cs typeface="DIN Next LT Pro Bold" panose="020B0503020203050203" charset="0"/>
            </a:endParaRPr>
          </a:p>
        </p:txBody>
      </p:sp>
      <p:sp>
        <p:nvSpPr>
          <p:cNvPr id="5" name="文本框 4"/>
          <p:cNvSpPr txBox="1"/>
          <p:nvPr/>
        </p:nvSpPr>
        <p:spPr>
          <a:xfrm>
            <a:off x="4570730" y="3036570"/>
            <a:ext cx="7620635" cy="460375"/>
          </a:xfrm>
          <a:prstGeom prst="rect">
            <a:avLst/>
          </a:prstGeom>
          <a:noFill/>
        </p:spPr>
        <p:txBody>
          <a:bodyPr wrap="square" rtlCol="0">
            <a:spAutoFit/>
          </a:bodyPr>
          <a:p>
            <a:pPr algn="ctr"/>
            <a:r>
              <a:rPr lang="en-US" altLang="zh-CN" sz="2400" b="1">
                <a:latin typeface="DIN Next LT Pro Bold" panose="020B0503020203050203" charset="0"/>
                <a:cs typeface="DIN Next LT Pro Bold" panose="020B0503020203050203" charset="0"/>
                <a:sym typeface="+mn-ea"/>
              </a:rPr>
              <a:t> </a:t>
            </a:r>
            <a:r>
              <a:rPr lang="en-US" altLang="zh-CN" b="1">
                <a:latin typeface="DIN Next LT Pro Bold" panose="020B0503020203050203" charset="0"/>
                <a:cs typeface="DIN Next LT Pro Bold" panose="020B0503020203050203" charset="0"/>
                <a:sym typeface="+mn-ea"/>
              </a:rPr>
              <a:t>Anker SOLIX F3800 Portable Power Station - Solutions</a:t>
            </a:r>
            <a:endParaRPr lang="en-US" altLang="zh-CN" b="1">
              <a:latin typeface="DIN Next LT Pro Bold" panose="020B0503020203050203" charset="0"/>
              <a:cs typeface="DIN Next LT Pro Bold" panose="020B0503020203050203" charset="0"/>
              <a:sym typeface="+mn-ea"/>
            </a:endParaRPr>
          </a:p>
        </p:txBody>
      </p:sp>
      <p:sp>
        <p:nvSpPr>
          <p:cNvPr id="10" name="文本框 9"/>
          <p:cNvSpPr txBox="1"/>
          <p:nvPr/>
        </p:nvSpPr>
        <p:spPr>
          <a:xfrm>
            <a:off x="4570730" y="4202430"/>
            <a:ext cx="7621905" cy="368300"/>
          </a:xfrm>
          <a:prstGeom prst="rect">
            <a:avLst/>
          </a:prstGeom>
          <a:noFill/>
        </p:spPr>
        <p:txBody>
          <a:bodyPr wrap="square" rtlCol="0">
            <a:spAutoFit/>
          </a:bodyPr>
          <a:p>
            <a:pPr indent="0" algn="ctr">
              <a:lnSpc>
                <a:spcPct val="150000"/>
              </a:lnSpc>
              <a:buFont typeface="Wingdings" panose="05000000000000000000" charset="0"/>
              <a:buNone/>
            </a:pPr>
            <a:r>
              <a:rPr lang="en-US" altLang="zh-CN" sz="1200">
                <a:latin typeface="DIN Next LT Pro Medium" panose="020B0503020203050203" charset="0"/>
                <a:cs typeface="DIN Next LT Pro Medium" panose="020B0503020203050203" charset="0"/>
                <a:sym typeface="+mn-ea"/>
              </a:rPr>
              <a:t>Home Backup Scheme and Household Savings Scheme</a:t>
            </a:r>
            <a:endParaRPr lang="en-US" altLang="zh-CN" sz="1200">
              <a:latin typeface="DIN Next LT Pro Medium" panose="020B0503020203050203" charset="0"/>
              <a:cs typeface="DIN Next LT Pro Medium" panose="020B0503020203050203" charset="0"/>
              <a:sym typeface="+mn-e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3429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Home Backup Scheme</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Plan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A1790*1</a:t>
                      </a:r>
                      <a:r>
                        <a:rPr lang="en-US" altLang="zh-CN" sz="1200">
                          <a:latin typeface="DIN Next LT Pro Medium" panose="020B0503020203050203" charset="0"/>
                          <a:cs typeface="DIN Next LT Pro Medium" panose="020B0503020203050203" charset="0"/>
                          <a:sym typeface="+mn-ea"/>
                        </a:rPr>
                        <a:t> + (A1790B*0~6)</a:t>
                      </a:r>
                      <a:r>
                        <a:rPr lang="en-US" altLang="zh-CN" sz="1200" b="0">
                          <a:latin typeface="DIN Next LT Pro Medium" panose="020B0503020203050203" charset="0"/>
                          <a:cs typeface="DIN Next LT Pro Medium" panose="020B0503020203050203" charset="0"/>
                          <a:sym typeface="+mn-ea"/>
                        </a:rPr>
                        <a:t> + A17B3</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Capacity (KWh)</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3.8-26.9</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AC Output Power (KW)</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6</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Voltage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120V/240V</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Transfer Switch</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50A, 10 Circuit</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Hub Compatibility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Warranty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5 yrs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3429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Home Backup Scheme</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Plan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A1790*2</a:t>
                      </a:r>
                      <a:r>
                        <a:rPr lang="en-US" altLang="zh-CN" sz="1200">
                          <a:latin typeface="DIN Next LT Pro Medium" panose="020B0503020203050203" charset="0"/>
                          <a:cs typeface="DIN Next LT Pro Medium" panose="020B0503020203050203" charset="0"/>
                          <a:sym typeface="+mn-ea"/>
                        </a:rPr>
                        <a:t> + (A1790B*0~12)</a:t>
                      </a:r>
                      <a:r>
                        <a:rPr lang="en-US" altLang="zh-CN" sz="1200" b="0">
                          <a:latin typeface="DIN Next LT Pro Medium" panose="020B0503020203050203" charset="0"/>
                          <a:cs typeface="DIN Next LT Pro Medium" panose="020B0503020203050203" charset="0"/>
                          <a:sym typeface="+mn-ea"/>
                        </a:rPr>
                        <a:t> + A17B2 + A17B3</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Capacity (KWh)</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7.7-53.8</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AC Output Power (KW)</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Voltage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120V/240V</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Transfer Switch</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50A, 10 Circuit</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Hub Compatibility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A17B2</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Warranty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5 yrs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3810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Household Savings Scheme</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Plan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A1790*1 + (A1790B*0~6) + A17B1 + A17B4</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Capacity (KWh)</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3.8-26.9</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AC Output Power (KW)</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6</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Maximum Cycle Power (KW)</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6</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Voltage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120V/240V</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AC Coupling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Battery Life Cycle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3000+ (to 80%)</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Warranty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5 </a:t>
                      </a:r>
                      <a:r>
                        <a:rPr lang="en-US" altLang="zh-CN" sz="1200" b="0">
                          <a:latin typeface="DIN Next LT Pro Medium" panose="020B0503020203050203" charset="0"/>
                          <a:cs typeface="DIN Next LT Pro Medium" panose="020B0503020203050203" charset="0"/>
                          <a:sym typeface="+mn-ea"/>
                        </a:rPr>
                        <a:t>yrs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3" name="表格 2"/>
          <p:cNvGraphicFramePr/>
          <p:nvPr>
            <p:custDataLst>
              <p:tags r:id="rId3"/>
            </p:custDataLst>
          </p:nvPr>
        </p:nvGraphicFramePr>
        <p:xfrm>
          <a:off x="394335" y="1524000"/>
          <a:ext cx="5500370" cy="3810000"/>
        </p:xfrm>
        <a:graphic>
          <a:graphicData uri="http://schemas.openxmlformats.org/drawingml/2006/table">
            <a:tbl>
              <a:tblPr>
                <a:tableStyleId>{C083E6E3-FA7D-4D7B-A595-EF9225AFEA82}</a:tableStyleId>
              </a:tblPr>
              <a:tblGrid>
                <a:gridCol w="2204720"/>
                <a:gridCol w="3295650"/>
              </a:tblGrid>
              <a:tr h="381000">
                <a:tc>
                  <a:txBody>
                    <a:bodyPr/>
                    <a:p>
                      <a:pPr>
                        <a:buNone/>
                      </a:pPr>
                      <a:r>
                        <a:rPr lang="en-US" altLang="zh-CN" sz="1200" b="1">
                          <a:latin typeface="DIN Next LT Pro Medium" panose="020B0503020203050203" charset="0"/>
                          <a:cs typeface="DIN Next LT Pro Medium" panose="020B0503020203050203" charset="0"/>
                          <a:sym typeface="+mn-ea"/>
                        </a:rPr>
                        <a:t>Installers</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Installer Free</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Installation Method</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No Fixed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Estimated Installation Time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 hrs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Emergency Power Backup</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Self-Consumption</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Outdoor</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Sell Electricity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NO</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3810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Household Savings Scheme</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Product Plan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A1790*2 + (A1790B*0~12) + A17B1 + A17B4</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Capacity (KWh)</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7.7-53.8</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AC Output Power (KW)</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Maximum Cycle Power (KW)</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6</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Voltage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120V/240V</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AC Coupling</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Battery Life Cycle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3000+ (to 80%)</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Warranty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5 </a:t>
                      </a:r>
                      <a:r>
                        <a:rPr lang="en-US" altLang="zh-CN" sz="1200" b="0">
                          <a:latin typeface="DIN Next LT Pro Medium" panose="020B0503020203050203" charset="0"/>
                          <a:cs typeface="DIN Next LT Pro Medium" panose="020B0503020203050203" charset="0"/>
                          <a:sym typeface="+mn-ea"/>
                        </a:rPr>
                        <a:t>yrs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3" name="表格 2"/>
          <p:cNvGraphicFramePr/>
          <p:nvPr>
            <p:custDataLst>
              <p:tags r:id="rId3"/>
            </p:custDataLst>
          </p:nvPr>
        </p:nvGraphicFramePr>
        <p:xfrm>
          <a:off x="394335" y="1524000"/>
          <a:ext cx="5500370" cy="3810000"/>
        </p:xfrm>
        <a:graphic>
          <a:graphicData uri="http://schemas.openxmlformats.org/drawingml/2006/table">
            <a:tbl>
              <a:tblPr>
                <a:tableStyleId>{C083E6E3-FA7D-4D7B-A595-EF9225AFEA82}</a:tableStyleId>
              </a:tblPr>
              <a:tblGrid>
                <a:gridCol w="2204720"/>
                <a:gridCol w="3295650"/>
              </a:tblGrid>
              <a:tr h="381000">
                <a:tc>
                  <a:txBody>
                    <a:bodyPr/>
                    <a:p>
                      <a:pPr>
                        <a:buNone/>
                      </a:pPr>
                      <a:r>
                        <a:rPr lang="en-US" altLang="zh-CN" sz="1200" b="1">
                          <a:latin typeface="DIN Next LT Pro Medium" panose="020B0503020203050203" charset="0"/>
                          <a:cs typeface="DIN Next LT Pro Medium" panose="020B0503020203050203" charset="0"/>
                          <a:sym typeface="+mn-ea"/>
                        </a:rPr>
                        <a:t>Installers</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Installer Free</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Installation Method</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No Fixed</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Estimated Installation Time</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 hrs</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Emergency Power Backup</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Self-Consumption</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Outdoor</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Sell Electricity</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NO</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1">
          <a:gsLst>
            <a:gs pos="20000">
              <a:srgbClr val="00A9E0"/>
            </a:gs>
            <a:gs pos="90000">
              <a:srgbClr val="00DB84"/>
            </a:gs>
          </a:gsLst>
          <a:lin ang="19500000" scaled="0"/>
        </a:gradFill>
        <a:effectLst/>
      </p:bgPr>
    </p:bg>
    <p:spTree>
      <p:nvGrpSpPr>
        <p:cNvPr id="1" name=""/>
        <p:cNvGrpSpPr/>
        <p:nvPr/>
      </p:nvGrpSpPr>
      <p:grpSpPr/>
      <p:sp>
        <p:nvSpPr>
          <p:cNvPr id="14" name="文本框 13"/>
          <p:cNvSpPr txBox="1"/>
          <p:nvPr/>
        </p:nvSpPr>
        <p:spPr>
          <a:xfrm>
            <a:off x="394970" y="6222365"/>
            <a:ext cx="1631950" cy="245110"/>
          </a:xfrm>
          <a:prstGeom prst="rect">
            <a:avLst/>
          </a:prstGeom>
          <a:noFill/>
        </p:spPr>
        <p:txBody>
          <a:bodyPr wrap="square" rtlCol="0">
            <a:spAutoFit/>
          </a:bodyPr>
          <a:p>
            <a:pPr indent="0">
              <a:buNone/>
            </a:pPr>
            <a:r>
              <a:rPr lang="en-US" altLang="zh-CN" sz="1000">
                <a:solidFill>
                  <a:schemeClr val="bg1"/>
                </a:solidFill>
                <a:latin typeface="DIN Next LT Pro Regular" panose="020B0503020203050203" charset="0"/>
                <a:cs typeface="DIN Next LT Pro Regular" panose="020B0503020203050203" charset="0"/>
              </a:rPr>
              <a:t>Speaker Name and Title</a:t>
            </a:r>
            <a:endParaRPr lang="en-US" altLang="zh-CN" sz="1000">
              <a:solidFill>
                <a:schemeClr val="bg1"/>
              </a:solidFill>
              <a:latin typeface="DIN Next LT Pro Regular" panose="020B0503020203050203" charset="0"/>
              <a:cs typeface="DIN Next LT Pro Regular" panose="020B0503020203050203" charset="0"/>
            </a:endParaRPr>
          </a:p>
        </p:txBody>
      </p:sp>
      <p:pic>
        <p:nvPicPr>
          <p:cNvPr id="3" name="图片 2" descr="资源 6@4x"/>
          <p:cNvPicPr>
            <a:picLocks noChangeAspect="1"/>
          </p:cNvPicPr>
          <p:nvPr/>
        </p:nvPicPr>
        <p:blipFill>
          <a:blip r:embed="rId1"/>
          <a:stretch>
            <a:fillRect/>
          </a:stretch>
        </p:blipFill>
        <p:spPr>
          <a:xfrm>
            <a:off x="4459605" y="2726690"/>
            <a:ext cx="3272790" cy="798830"/>
          </a:xfrm>
          <a:prstGeom prst="rect">
            <a:avLst/>
          </a:prstGeom>
        </p:spPr>
      </p:pic>
      <p:sp>
        <p:nvSpPr>
          <p:cNvPr id="2" name="文本框 1"/>
          <p:cNvSpPr txBox="1"/>
          <p:nvPr/>
        </p:nvSpPr>
        <p:spPr>
          <a:xfrm>
            <a:off x="9446771" y="6225540"/>
            <a:ext cx="2398519" cy="244489"/>
          </a:xfrm>
          <a:prstGeom prst="rect">
            <a:avLst/>
          </a:prstGeom>
          <a:noFill/>
        </p:spPr>
        <p:txBody>
          <a:bodyPr wrap="square" rtlCol="0">
            <a:noAutofit/>
          </a:bodyPr>
          <a:p>
            <a:pPr indent="0">
              <a:buNone/>
            </a:pPr>
            <a:r>
              <a:rPr lang="en-US" altLang="zh-CN" sz="1000">
                <a:solidFill>
                  <a:schemeClr val="bg1"/>
                </a:solidFill>
                <a:latin typeface="DIN Next LT Pro Regular" panose="020B0503020203050203" charset="0"/>
                <a:cs typeface="DIN Next LT Pro Regular" panose="020B0503020203050203" charset="0"/>
              </a:rPr>
              <a:t>anker.com/anker</a:t>
            </a:r>
            <a:r>
              <a:rPr lang="zh-CN" altLang="en-US" sz="1000">
                <a:solidFill>
                  <a:schemeClr val="bg1"/>
                </a:solidFill>
                <a:latin typeface="DIN Next LT Pro Regular" panose="020B0503020203050203" charset="0"/>
                <a:cs typeface="DIN Next LT Pro Regular" panose="020B0503020203050203" charset="0"/>
              </a:rPr>
              <a:t>-</a:t>
            </a:r>
            <a:r>
              <a:rPr lang="en-US" altLang="zh-CN" sz="1000">
                <a:solidFill>
                  <a:schemeClr val="bg1"/>
                </a:solidFill>
                <a:latin typeface="DIN Next LT Pro Regular" panose="020B0503020203050203" charset="0"/>
                <a:cs typeface="DIN Next LT Pro Regular" panose="020B0503020203050203" charset="0"/>
              </a:rPr>
              <a:t>solix/power</a:t>
            </a:r>
            <a:r>
              <a:rPr lang="zh-CN" altLang="en-US" sz="1000">
                <a:solidFill>
                  <a:schemeClr val="bg1"/>
                </a:solidFill>
                <a:latin typeface="DIN Next LT Pro Regular" panose="020B0503020203050203" charset="0"/>
                <a:cs typeface="DIN Next LT Pro Regular" panose="020B0503020203050203" charset="0"/>
              </a:rPr>
              <a:t>-</a:t>
            </a:r>
            <a:r>
              <a:rPr lang="en-US" altLang="zh-CN" sz="1000">
                <a:solidFill>
                  <a:schemeClr val="bg1"/>
                </a:solidFill>
                <a:latin typeface="DIN Next LT Pro Regular" panose="020B0503020203050203" charset="0"/>
                <a:cs typeface="DIN Next LT Pro Regular" panose="020B0503020203050203" charset="0"/>
              </a:rPr>
              <a:t>solutions</a:t>
            </a:r>
            <a:endParaRPr lang="en-US" altLang="zh-CN" sz="1000">
              <a:solidFill>
                <a:schemeClr val="bg1"/>
              </a:solidFill>
              <a:latin typeface="DIN Next LT Pro Regular" panose="020B0503020203050203" charset="0"/>
              <a:cs typeface="DIN Next LT Pro Regular" panose="020B0503020203050203"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sp>
        <p:nvSpPr>
          <p:cNvPr id="12" name="文本框 11"/>
          <p:cNvSpPr txBox="1"/>
          <p:nvPr/>
        </p:nvSpPr>
        <p:spPr>
          <a:xfrm>
            <a:off x="394335" y="1107440"/>
            <a:ext cx="11316970" cy="460375"/>
          </a:xfrm>
          <a:prstGeom prst="rect">
            <a:avLst/>
          </a:prstGeom>
          <a:noFill/>
        </p:spPr>
        <p:txBody>
          <a:bodyPr wrap="square" rtlCol="0">
            <a:spAutoFit/>
          </a:bodyPr>
          <a:p>
            <a:r>
              <a:rPr lang="en-US" altLang="zh-CN" sz="2400" b="1">
                <a:latin typeface="DIN Next LT Pro Bold" panose="020B0503020203050203" charset="0"/>
                <a:cs typeface="DIN Next LT Pro Bold" panose="020B0503020203050203" charset="0"/>
              </a:rPr>
              <a:t>Household and RV Backup Power</a:t>
            </a:r>
            <a:endParaRPr lang="en-US" altLang="zh-CN" sz="2400" b="1">
              <a:latin typeface="DIN Next LT Pro Bold" panose="020B0503020203050203" charset="0"/>
              <a:cs typeface="DIN Next LT Pro Bold" panose="020B0503020203050203" charset="0"/>
            </a:endParaRPr>
          </a:p>
        </p:txBody>
      </p:sp>
      <p:sp>
        <p:nvSpPr>
          <p:cNvPr id="13" name="文本框 12"/>
          <p:cNvSpPr txBox="1"/>
          <p:nvPr/>
        </p:nvSpPr>
        <p:spPr>
          <a:xfrm>
            <a:off x="4090670" y="1879600"/>
            <a:ext cx="7620635" cy="368300"/>
          </a:xfrm>
          <a:prstGeom prst="rect">
            <a:avLst/>
          </a:prstGeom>
          <a:noFill/>
        </p:spPr>
        <p:txBody>
          <a:bodyPr wrap="square" rtlCol="0">
            <a:spAutoFit/>
          </a:bodyPr>
          <a:p>
            <a:pPr algn="ctr"/>
            <a:r>
              <a:rPr lang="en-US" altLang="zh-CN" b="1">
                <a:latin typeface="DIN Next LT Pro Bold" panose="020B0503020203050203" charset="0"/>
                <a:cs typeface="DIN Next LT Pro Bold" panose="020B0503020203050203" charset="0"/>
                <a:sym typeface="+mn-ea"/>
              </a:rPr>
              <a:t> </a:t>
            </a:r>
            <a:r>
              <a:rPr lang="en-US" altLang="zh-CN" sz="1600" b="1">
                <a:latin typeface="DIN Next LT Pro Bold" panose="020B0503020203050203" charset="0"/>
                <a:cs typeface="DIN Next LT Pro Bold" panose="020B0503020203050203" charset="0"/>
                <a:sym typeface="+mn-ea"/>
              </a:rPr>
              <a:t>—</a:t>
            </a:r>
            <a:r>
              <a:rPr lang="en-US" altLang="zh-CN" sz="1600" b="1">
                <a:latin typeface="DIN Next LT Pro Bold" panose="020B0503020203050203" charset="0"/>
                <a:cs typeface="DIN Next LT Pro Bold" panose="020B0503020203050203" charset="0"/>
                <a:sym typeface="+mn-ea"/>
              </a:rPr>
              <a:t> Meet All Your Power Needs</a:t>
            </a:r>
            <a:endParaRPr lang="en-US" altLang="zh-CN" sz="1600" b="1">
              <a:latin typeface="DIN Next LT Pro Bold" panose="020B0503020203050203" charset="0"/>
              <a:cs typeface="DIN Next LT Pro Bold" panose="020B0503020203050203" charset="0"/>
              <a:sym typeface="+mn-ea"/>
            </a:endParaRPr>
          </a:p>
        </p:txBody>
      </p:sp>
      <p:grpSp>
        <p:nvGrpSpPr>
          <p:cNvPr id="11" name="组合 10"/>
          <p:cNvGrpSpPr/>
          <p:nvPr/>
        </p:nvGrpSpPr>
        <p:grpSpPr>
          <a:xfrm>
            <a:off x="394335" y="2737485"/>
            <a:ext cx="11579860" cy="2768600"/>
            <a:chOff x="621" y="4311"/>
            <a:chExt cx="18236" cy="4360"/>
          </a:xfrm>
        </p:grpSpPr>
        <p:sp>
          <p:nvSpPr>
            <p:cNvPr id="3" name="文本框 2"/>
            <p:cNvSpPr txBox="1"/>
            <p:nvPr/>
          </p:nvSpPr>
          <p:spPr>
            <a:xfrm>
              <a:off x="621" y="4311"/>
              <a:ext cx="3842" cy="3924"/>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6000W and 120V/240V Output</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With AC output power up to 6000W, A1790 charge multiple heavy-duty appliances simultaneously, including washing machines and dryers. It can also run air conditioners with its 240V output by connecting to an existing pre-installed transfer switch for indoor power supply.</a:t>
              </a:r>
              <a:endParaRPr lang="en-US" altLang="zh-CN" sz="1000">
                <a:latin typeface="DIN Next LT Pro Medium" panose="020B0503020203050203" charset="0"/>
                <a:cs typeface="DIN Next LT Pro Medium" panose="020B0503020203050203" charset="0"/>
              </a:endParaRPr>
            </a:p>
          </p:txBody>
        </p:sp>
        <p:sp>
          <p:nvSpPr>
            <p:cNvPr id="5" name="文本框 4"/>
            <p:cNvSpPr txBox="1"/>
            <p:nvPr/>
          </p:nvSpPr>
          <p:spPr>
            <a:xfrm>
              <a:off x="5419" y="4311"/>
              <a:ext cx="3842" cy="3270"/>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3.8kWh to 26.9kWh Expandable Battery Capacity</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With the 3840Wh portable power station, you can add up to 6 expansion batteries to expand its capacity up to 26800Wh - enough to power your home for about a week.</a:t>
              </a:r>
              <a:endParaRPr lang="en-US" altLang="zh-CN" sz="1000">
                <a:latin typeface="DIN Next LT Pro Medium" panose="020B0503020203050203" charset="0"/>
                <a:cs typeface="DIN Next LT Pro Medium" panose="020B0503020203050203" charset="0"/>
              </a:endParaRPr>
            </a:p>
          </p:txBody>
        </p:sp>
        <p:sp>
          <p:nvSpPr>
            <p:cNvPr id="7" name="文本框 6"/>
            <p:cNvSpPr txBox="1"/>
            <p:nvPr/>
          </p:nvSpPr>
          <p:spPr>
            <a:xfrm>
              <a:off x="10217" y="4311"/>
              <a:ext cx="3842" cy="3997"/>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Everyday Power and EV Charging</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Here's power you can use every day, not just during emergencies. When you park your EV, just connect the EV charging cable to A1790. No extra accessories are required. You can also power cycle your home and keep it running smoothly.</a:t>
              </a:r>
              <a:endParaRPr lang="en-US" altLang="zh-CN" sz="1000">
                <a:latin typeface="DIN Next LT Pro Medium" panose="020B0503020203050203" charset="0"/>
                <a:cs typeface="DIN Next LT Pro Medium" panose="020B0503020203050203" charset="0"/>
              </a:endParaRPr>
            </a:p>
          </p:txBody>
        </p:sp>
        <p:sp>
          <p:nvSpPr>
            <p:cNvPr id="8" name="文本框 7"/>
            <p:cNvSpPr txBox="1"/>
            <p:nvPr/>
          </p:nvSpPr>
          <p:spPr>
            <a:xfrm>
              <a:off x="15015" y="4311"/>
              <a:ext cx="3842" cy="4360"/>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Uninterrupted Backup Power for Home and RVs</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When life is on the road, you have a go-to solution to power your RV and appliances inside. A1790 supports all types of RV power so you can stay focused on driving. At home, you can use A1790 as a backup power source for frequent power outages to keep quality of life uncompromised.</a:t>
              </a:r>
              <a:endParaRPr lang="en-US" altLang="zh-CN" sz="1000">
                <a:latin typeface="DIN Next LT Pro Medium" panose="020B0503020203050203" charset="0"/>
                <a:cs typeface="DIN Next LT Pro Medium" panose="020B0503020203050203"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sp>
        <p:nvSpPr>
          <p:cNvPr id="12" name="文本框 11"/>
          <p:cNvSpPr txBox="1"/>
          <p:nvPr/>
        </p:nvSpPr>
        <p:spPr>
          <a:xfrm>
            <a:off x="394335" y="1107440"/>
            <a:ext cx="11316970" cy="460375"/>
          </a:xfrm>
          <a:prstGeom prst="rect">
            <a:avLst/>
          </a:prstGeom>
          <a:noFill/>
        </p:spPr>
        <p:txBody>
          <a:bodyPr wrap="square" rtlCol="0">
            <a:spAutoFit/>
          </a:bodyPr>
          <a:p>
            <a:r>
              <a:rPr lang="en-US" altLang="zh-CN" sz="2400" b="1">
                <a:latin typeface="DIN Next LT Pro Bold" panose="020B0503020203050203" charset="0"/>
                <a:cs typeface="DIN Next LT Pro Bold" panose="020B0503020203050203" charset="0"/>
              </a:rPr>
              <a:t>Household and RV Backup Power</a:t>
            </a:r>
            <a:endParaRPr lang="en-US" altLang="zh-CN" sz="2400" b="1">
              <a:latin typeface="DIN Next LT Pro Bold" panose="020B0503020203050203" charset="0"/>
              <a:cs typeface="DIN Next LT Pro Bold" panose="020B0503020203050203" charset="0"/>
            </a:endParaRPr>
          </a:p>
        </p:txBody>
      </p:sp>
      <p:sp>
        <p:nvSpPr>
          <p:cNvPr id="13" name="文本框 12"/>
          <p:cNvSpPr txBox="1"/>
          <p:nvPr/>
        </p:nvSpPr>
        <p:spPr>
          <a:xfrm>
            <a:off x="4090670" y="1879600"/>
            <a:ext cx="7620635" cy="368300"/>
          </a:xfrm>
          <a:prstGeom prst="rect">
            <a:avLst/>
          </a:prstGeom>
          <a:noFill/>
        </p:spPr>
        <p:txBody>
          <a:bodyPr wrap="square" rtlCol="0">
            <a:spAutoFit/>
          </a:bodyPr>
          <a:p>
            <a:pPr algn="ctr"/>
            <a:r>
              <a:rPr lang="en-US" altLang="zh-CN" b="1">
                <a:latin typeface="DIN Next LT Pro Bold" panose="020B0503020203050203" charset="0"/>
                <a:cs typeface="DIN Next LT Pro Bold" panose="020B0503020203050203" charset="0"/>
                <a:sym typeface="+mn-ea"/>
              </a:rPr>
              <a:t> </a:t>
            </a:r>
            <a:r>
              <a:rPr lang="en-US" altLang="zh-CN" sz="1600" b="1">
                <a:latin typeface="DIN Next LT Pro Bold" panose="020B0503020203050203" charset="0"/>
                <a:cs typeface="DIN Next LT Pro Bold" panose="020B0503020203050203" charset="0"/>
                <a:sym typeface="+mn-ea"/>
              </a:rPr>
              <a:t>—</a:t>
            </a:r>
            <a:r>
              <a:rPr lang="en-US" altLang="zh-CN" sz="1600" b="1">
                <a:latin typeface="DIN Next LT Pro Bold" panose="020B0503020203050203" charset="0"/>
                <a:cs typeface="DIN Next LT Pro Bold" panose="020B0503020203050203" charset="0"/>
                <a:sym typeface="+mn-ea"/>
              </a:rPr>
              <a:t> Meet All Your Power Needs</a:t>
            </a:r>
            <a:endParaRPr lang="en-US" altLang="zh-CN" sz="1600" b="1">
              <a:latin typeface="DIN Next LT Pro Bold" panose="020B0503020203050203" charset="0"/>
              <a:cs typeface="DIN Next LT Pro Bold" panose="020B0503020203050203" charset="0"/>
              <a:sym typeface="+mn-ea"/>
            </a:endParaRPr>
          </a:p>
        </p:txBody>
      </p:sp>
      <p:grpSp>
        <p:nvGrpSpPr>
          <p:cNvPr id="11" name="组合 10"/>
          <p:cNvGrpSpPr/>
          <p:nvPr/>
        </p:nvGrpSpPr>
        <p:grpSpPr>
          <a:xfrm>
            <a:off x="394335" y="2737485"/>
            <a:ext cx="8533130" cy="2953385"/>
            <a:chOff x="621" y="4311"/>
            <a:chExt cx="13438" cy="4651"/>
          </a:xfrm>
        </p:grpSpPr>
        <p:sp>
          <p:nvSpPr>
            <p:cNvPr id="3" name="文本框 2"/>
            <p:cNvSpPr txBox="1"/>
            <p:nvPr/>
          </p:nvSpPr>
          <p:spPr>
            <a:xfrm>
              <a:off x="621" y="4311"/>
              <a:ext cx="3842" cy="3924"/>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Flexible Recharging Options</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Whether you're home or in the middle of nowhere, you'll have a way to recharge A1790. Use the 2400W solar input to power sustainably or plug into an AC outlet for 1800W input. It's great for apartment residents dealing with frequent outages or outdoor enthusiasts.</a:t>
              </a:r>
              <a:endParaRPr lang="en-US" altLang="zh-CN" sz="1000">
                <a:latin typeface="DIN Next LT Pro Medium" panose="020B0503020203050203" charset="0"/>
                <a:cs typeface="DIN Next LT Pro Medium" panose="020B0503020203050203" charset="0"/>
              </a:endParaRPr>
            </a:p>
          </p:txBody>
        </p:sp>
        <p:sp>
          <p:nvSpPr>
            <p:cNvPr id="5" name="文本框 4"/>
            <p:cNvSpPr txBox="1"/>
            <p:nvPr/>
          </p:nvSpPr>
          <p:spPr>
            <a:xfrm>
              <a:off x="5419" y="4311"/>
              <a:ext cx="3842" cy="4651"/>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Long-Lasting InfiniPower™</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Don't let power die after a couple of uses. A1790 is your long-lasting power solution and lets you power up every day for 10 years thanks to InfiniPower™. The technology combines long-lasting LFP batteries that last for 3,000 cycles and are backed by a 5-year warranty. The batteries last six times longer than regular lithium-ion cells.</a:t>
              </a:r>
              <a:endParaRPr lang="en-US" altLang="zh-CN" sz="1000">
                <a:latin typeface="DIN Next LT Pro Medium" panose="020B0503020203050203" charset="0"/>
                <a:cs typeface="DIN Next LT Pro Medium" panose="020B0503020203050203" charset="0"/>
              </a:endParaRPr>
            </a:p>
          </p:txBody>
        </p:sp>
        <p:sp>
          <p:nvSpPr>
            <p:cNvPr id="7" name="文本框 6"/>
            <p:cNvSpPr txBox="1"/>
            <p:nvPr/>
          </p:nvSpPr>
          <p:spPr>
            <a:xfrm>
              <a:off x="10217" y="4311"/>
              <a:ext cx="3842" cy="3924"/>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Smart App Control</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Put power in your hands with the Anker app. You can monitor your power supply, charging status, input and output settings, and see exactly how much you save on electricity bills. It's perfect for tech enthusiasts and homeowners who want power supply conveniecne and control.</a:t>
              </a:r>
              <a:endParaRPr lang="en-US" altLang="zh-CN" sz="1000">
                <a:latin typeface="DIN Next LT Pro Medium" panose="020B0503020203050203" charset="0"/>
                <a:cs typeface="DIN Next LT Pro Medium" panose="020B0503020203050203" charset="0"/>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sp>
        <p:nvSpPr>
          <p:cNvPr id="12" name="文本框 11"/>
          <p:cNvSpPr txBox="1"/>
          <p:nvPr/>
        </p:nvSpPr>
        <p:spPr>
          <a:xfrm>
            <a:off x="394335" y="1107440"/>
            <a:ext cx="11316970" cy="460375"/>
          </a:xfrm>
          <a:prstGeom prst="rect">
            <a:avLst/>
          </a:prstGeom>
          <a:noFill/>
        </p:spPr>
        <p:txBody>
          <a:bodyPr wrap="square" rtlCol="0">
            <a:spAutoFit/>
          </a:bodyPr>
          <a:p>
            <a:r>
              <a:rPr lang="en-US" altLang="zh-CN" sz="2400" b="1">
                <a:latin typeface="DIN Next LT Pro Bold" panose="020B0503020203050203" charset="0"/>
                <a:cs typeface="DIN Next LT Pro Bold" panose="020B0503020203050203" charset="0"/>
              </a:rPr>
              <a:t>Backup Home Power Connected to an Inlet Box or Transfer Switch</a:t>
            </a:r>
            <a:endParaRPr lang="en-US" altLang="zh-CN" sz="2400" b="1">
              <a:latin typeface="DIN Next LT Pro Bold" panose="020B0503020203050203" charset="0"/>
              <a:cs typeface="DIN Next LT Pro Bold" panose="020B0503020203050203" charset="0"/>
            </a:endParaRPr>
          </a:p>
        </p:txBody>
      </p:sp>
      <p:sp>
        <p:nvSpPr>
          <p:cNvPr id="13" name="文本框 12"/>
          <p:cNvSpPr txBox="1"/>
          <p:nvPr/>
        </p:nvSpPr>
        <p:spPr>
          <a:xfrm>
            <a:off x="4090670" y="1879600"/>
            <a:ext cx="7620635" cy="368300"/>
          </a:xfrm>
          <a:prstGeom prst="rect">
            <a:avLst/>
          </a:prstGeom>
          <a:noFill/>
        </p:spPr>
        <p:txBody>
          <a:bodyPr wrap="square" rtlCol="0">
            <a:spAutoFit/>
          </a:bodyPr>
          <a:p>
            <a:pPr algn="ctr"/>
            <a:r>
              <a:rPr lang="en-US" altLang="zh-CN" b="1">
                <a:latin typeface="DIN Next LT Pro Bold" panose="020B0503020203050203" charset="0"/>
                <a:cs typeface="DIN Next LT Pro Bold" panose="020B0503020203050203" charset="0"/>
                <a:sym typeface="+mn-ea"/>
              </a:rPr>
              <a:t> </a:t>
            </a:r>
            <a:r>
              <a:rPr lang="en-US" altLang="zh-CN" sz="1600" b="1">
                <a:latin typeface="DIN Next LT Pro Bold" panose="020B0503020203050203" charset="0"/>
                <a:cs typeface="DIN Next LT Pro Bold" panose="020B0503020203050203" charset="0"/>
                <a:sym typeface="+mn-ea"/>
              </a:rPr>
              <a:t>—</a:t>
            </a:r>
            <a:r>
              <a:rPr lang="en-US" altLang="zh-CN" sz="1600" b="1">
                <a:latin typeface="DIN Next LT Pro Bold" panose="020B0503020203050203" charset="0"/>
                <a:cs typeface="DIN Next LT Pro Bold" panose="020B0503020203050203" charset="0"/>
                <a:sym typeface="+mn-ea"/>
              </a:rPr>
              <a:t> Simple and Sustainable Replacement for Gas Generators</a:t>
            </a:r>
            <a:endParaRPr lang="en-US" altLang="zh-CN" sz="1600" b="1">
              <a:latin typeface="DIN Next LT Pro Bold" panose="020B0503020203050203" charset="0"/>
              <a:cs typeface="DIN Next LT Pro Bold" panose="020B0503020203050203" charset="0"/>
              <a:sym typeface="+mn-ea"/>
            </a:endParaRPr>
          </a:p>
        </p:txBody>
      </p:sp>
      <p:grpSp>
        <p:nvGrpSpPr>
          <p:cNvPr id="11" name="组合 10"/>
          <p:cNvGrpSpPr/>
          <p:nvPr/>
        </p:nvGrpSpPr>
        <p:grpSpPr>
          <a:xfrm>
            <a:off x="394335" y="2737485"/>
            <a:ext cx="8533130" cy="2999740"/>
            <a:chOff x="621" y="4311"/>
            <a:chExt cx="13438" cy="4724"/>
          </a:xfrm>
        </p:grpSpPr>
        <p:sp>
          <p:nvSpPr>
            <p:cNvPr id="3" name="文本框 2"/>
            <p:cNvSpPr txBox="1"/>
            <p:nvPr/>
          </p:nvSpPr>
          <p:spPr>
            <a:xfrm>
              <a:off x="621" y="4311"/>
              <a:ext cx="3842" cy="3270"/>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Combine 2 Units for 12,000W of AC Output</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You'll have enough energy to power (6000W and 120V/240V output) your home during blackouts with one A1790. But if you need more power, combine two units for 12,000W.</a:t>
              </a:r>
              <a:endParaRPr lang="en-US" altLang="zh-CN" sz="1000">
                <a:latin typeface="DIN Next LT Pro Medium" panose="020B0503020203050203" charset="0"/>
                <a:cs typeface="DIN Next LT Pro Medium" panose="020B0503020203050203" charset="0"/>
              </a:endParaRPr>
            </a:p>
          </p:txBody>
        </p:sp>
        <p:sp>
          <p:nvSpPr>
            <p:cNvPr id="5" name="文本框 4"/>
            <p:cNvSpPr txBox="1"/>
            <p:nvPr/>
          </p:nvSpPr>
          <p:spPr>
            <a:xfrm>
              <a:off x="5419" y="4311"/>
              <a:ext cx="3842" cy="2906"/>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3.8kWh to 26.9kWh Expandable Battery Capacity</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Stay powered for up to 7 days if a storm knocks out power. You can configure the capacity to your exact needs.</a:t>
              </a:r>
              <a:endParaRPr lang="en-US" altLang="zh-CN" sz="1000">
                <a:latin typeface="DIN Next LT Pro Medium" panose="020B0503020203050203" charset="0"/>
                <a:cs typeface="DIN Next LT Pro Medium" panose="020B0503020203050203" charset="0"/>
              </a:endParaRPr>
            </a:p>
          </p:txBody>
        </p:sp>
        <p:sp>
          <p:nvSpPr>
            <p:cNvPr id="7" name="文本框 6"/>
            <p:cNvSpPr txBox="1"/>
            <p:nvPr/>
          </p:nvSpPr>
          <p:spPr>
            <a:xfrm>
              <a:off x="10217" y="4311"/>
              <a:ext cx="3842" cy="4724"/>
            </a:xfrm>
            <a:prstGeom prst="rect">
              <a:avLst/>
            </a:prstGeom>
            <a:noFill/>
          </p:spPr>
          <p:txBody>
            <a:bodyPr wrap="square" rtlCol="0">
              <a:spAutoFit/>
            </a:bodyPr>
            <a:p>
              <a:pPr>
                <a:lnSpc>
                  <a:spcPct val="150000"/>
                </a:lnSpc>
              </a:pPr>
              <a:r>
                <a:rPr lang="en-US" altLang="zh-CN" sz="1200" b="1">
                  <a:latin typeface="DIN Next LT Pro Bold" panose="020B0503020203050203" charset="0"/>
                  <a:cs typeface="DIN Next LT Pro Bold" panose="020B0503020203050203" charset="0"/>
                  <a:sym typeface="+mn-ea"/>
                </a:rPr>
                <a:t>The Cleaner, Easier Alternative to Gas Generators</a:t>
              </a:r>
              <a:endParaRPr lang="en-US" altLang="zh-CN" sz="1200" b="1">
                <a:latin typeface="DIN Next LT Pro Bold" panose="020B0503020203050203" charset="0"/>
                <a:cs typeface="DIN Next LT Pro Bold" panose="020B0503020203050203" charset="0"/>
                <a:sym typeface="+mn-ea"/>
              </a:endParaRPr>
            </a:p>
            <a:p>
              <a:pPr>
                <a:lnSpc>
                  <a:spcPct val="150000"/>
                </a:lnSpc>
              </a:pPr>
              <a:endParaRPr lang="en-US" altLang="zh-CN" sz="1200">
                <a:latin typeface="DIN Next LT Pro Medium" panose="020B0503020203050203" charset="0"/>
                <a:cs typeface="DIN Next LT Pro Medium" panose="020B0503020203050203" charset="0"/>
              </a:endParaRPr>
            </a:p>
            <a:p>
              <a:pPr>
                <a:lnSpc>
                  <a:spcPct val="150000"/>
                </a:lnSpc>
              </a:pPr>
              <a:r>
                <a:rPr lang="en-US" altLang="zh-CN" sz="1000">
                  <a:latin typeface="DIN Next LT Pro Medium" panose="020B0503020203050203" charset="0"/>
                  <a:cs typeface="DIN Next LT Pro Medium" panose="020B0503020203050203" charset="0"/>
                </a:rPr>
                <a:t>Replace that noisy and polluting gas generator with A1790. This power source is plug-and-play. It connects to your existing inlet box and transfer switch to power your whole home cleanly and quietly. You also won't have to wait in line for gas during emergencies and can remain safe with your family.</a:t>
              </a:r>
              <a:endParaRPr lang="en-US" altLang="zh-CN" sz="1000">
                <a:latin typeface="DIN Next LT Pro Medium" panose="020B0503020203050203" charset="0"/>
                <a:cs typeface="DIN Next LT Pro Medium" panose="020B0503020203050203" charset="0"/>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A9E0"/>
            </a:gs>
            <a:gs pos="50000">
              <a:srgbClr val="00DB84"/>
            </a:gs>
          </a:gsLst>
          <a:lin ang="19500000" scaled="0"/>
        </a:gradFill>
        <a:effectLst/>
      </p:bgPr>
    </p:bg>
    <p:spTree>
      <p:nvGrpSpPr>
        <p:cNvPr id="1" name=""/>
        <p:cNvGrpSpPr/>
        <p:nvPr/>
      </p:nvGrpSpPr>
      <p:grpSpPr/>
      <p:sp>
        <p:nvSpPr>
          <p:cNvPr id="7" name="单圆角矩形 6"/>
          <p:cNvSpPr/>
          <p:nvPr/>
        </p:nvSpPr>
        <p:spPr>
          <a:xfrm rot="10800000">
            <a:off x="4570730" y="0"/>
            <a:ext cx="7621270" cy="6863080"/>
          </a:xfrm>
          <a:prstGeom prst="round1Rect">
            <a:avLst>
              <a:gd name="adj" fmla="val 582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1"/>
          <p:nvPr/>
        </p:nvSpPr>
        <p:spPr>
          <a:xfrm>
            <a:off x="4570730" y="1624330"/>
            <a:ext cx="7620635" cy="521970"/>
          </a:xfrm>
          <a:prstGeom prst="rect">
            <a:avLst/>
          </a:prstGeom>
          <a:noFill/>
        </p:spPr>
        <p:txBody>
          <a:bodyPr wrap="square" rtlCol="0">
            <a:spAutoFit/>
          </a:bodyPr>
          <a:p>
            <a:pPr algn="ctr"/>
            <a:r>
              <a:rPr lang="en-US" altLang="zh-CN" sz="2800" b="1">
                <a:latin typeface="DIN Next LT Pro Bold" panose="020B0503020203050203" charset="0"/>
                <a:cs typeface="DIN Next LT Pro Bold" panose="020B0503020203050203" charset="0"/>
              </a:rPr>
              <a:t>S</a:t>
            </a:r>
            <a:r>
              <a:rPr lang="en-US" altLang="zh-CN" sz="2800" b="1">
                <a:latin typeface="DIN Next LT Pro Bold" panose="020B0503020203050203" charset="0"/>
                <a:cs typeface="DIN Next LT Pro Bold" panose="020B0503020203050203" charset="0"/>
              </a:rPr>
              <a:t>pecifications</a:t>
            </a:r>
            <a:endParaRPr lang="en-US" altLang="zh-CN" sz="2800" b="1">
              <a:latin typeface="DIN Next LT Pro Bold" panose="020B0503020203050203" charset="0"/>
              <a:cs typeface="DIN Next LT Pro Bold" panose="020B0503020203050203" charset="0"/>
            </a:endParaRPr>
          </a:p>
        </p:txBody>
      </p:sp>
      <p:pic>
        <p:nvPicPr>
          <p:cNvPr id="9" name="图片 8" descr="资源 1@4x"/>
          <p:cNvPicPr>
            <a:picLocks noChangeAspect="1"/>
          </p:cNvPicPr>
          <p:nvPr/>
        </p:nvPicPr>
        <p:blipFill>
          <a:blip r:embed="rId1">
            <a:alphaModFix amt="20000"/>
          </a:blip>
          <a:srcRect l="25047" b="31271"/>
          <a:stretch>
            <a:fillRect/>
          </a:stretch>
        </p:blipFill>
        <p:spPr>
          <a:xfrm>
            <a:off x="-635" y="3405505"/>
            <a:ext cx="3762375" cy="3449955"/>
          </a:xfrm>
          <a:prstGeom prst="rect">
            <a:avLst/>
          </a:prstGeom>
        </p:spPr>
      </p:pic>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sp>
        <p:nvSpPr>
          <p:cNvPr id="3" name="文本框 2"/>
          <p:cNvSpPr txBox="1"/>
          <p:nvPr/>
        </p:nvSpPr>
        <p:spPr>
          <a:xfrm>
            <a:off x="919480" y="5255260"/>
            <a:ext cx="776605" cy="1014730"/>
          </a:xfrm>
          <a:prstGeom prst="rect">
            <a:avLst/>
          </a:prstGeom>
          <a:noFill/>
        </p:spPr>
        <p:txBody>
          <a:bodyPr wrap="square" rtlCol="0">
            <a:spAutoFit/>
          </a:bodyPr>
          <a:p>
            <a:pPr algn="ctr"/>
            <a:r>
              <a:rPr lang="en-US" altLang="zh-CN" sz="6000" b="1">
                <a:solidFill>
                  <a:schemeClr val="bg1"/>
                </a:solidFill>
                <a:latin typeface="DIN Next LT Pro Bold" panose="020B0503020203050203" charset="0"/>
                <a:cs typeface="DIN Next LT Pro Bold" panose="020B0503020203050203" charset="0"/>
              </a:rPr>
              <a:t>2</a:t>
            </a:r>
            <a:endParaRPr lang="en-US" altLang="zh-CN" sz="6000" b="1">
              <a:solidFill>
                <a:schemeClr val="bg1"/>
              </a:solidFill>
              <a:latin typeface="DIN Next LT Pro Bold" panose="020B0503020203050203" charset="0"/>
              <a:cs typeface="DIN Next LT Pro Bold" panose="020B0503020203050203" charset="0"/>
            </a:endParaRPr>
          </a:p>
        </p:txBody>
      </p:sp>
      <p:sp>
        <p:nvSpPr>
          <p:cNvPr id="5" name="文本框 4"/>
          <p:cNvSpPr txBox="1"/>
          <p:nvPr/>
        </p:nvSpPr>
        <p:spPr>
          <a:xfrm>
            <a:off x="4570730" y="3036570"/>
            <a:ext cx="7620635" cy="460375"/>
          </a:xfrm>
          <a:prstGeom prst="rect">
            <a:avLst/>
          </a:prstGeom>
          <a:noFill/>
        </p:spPr>
        <p:txBody>
          <a:bodyPr wrap="square" rtlCol="0">
            <a:spAutoFit/>
          </a:bodyPr>
          <a:p>
            <a:pPr algn="ctr"/>
            <a:r>
              <a:rPr lang="en-US" altLang="zh-CN" sz="2400" b="1">
                <a:latin typeface="DIN Next LT Pro Bold" panose="020B0503020203050203" charset="0"/>
                <a:cs typeface="DIN Next LT Pro Bold" panose="020B0503020203050203" charset="0"/>
                <a:sym typeface="+mn-ea"/>
              </a:rPr>
              <a:t> </a:t>
            </a:r>
            <a:r>
              <a:rPr lang="en-US" altLang="zh-CN" b="1">
                <a:latin typeface="DIN Next LT Pro Bold" panose="020B0503020203050203" charset="0"/>
                <a:cs typeface="DIN Next LT Pro Bold" panose="020B0503020203050203" charset="0"/>
                <a:sym typeface="+mn-ea"/>
              </a:rPr>
              <a:t>Anker SOLIX F3800 Portable Power Station</a:t>
            </a:r>
            <a:endParaRPr lang="en-US" altLang="zh-CN" b="1">
              <a:latin typeface="DIN Next LT Pro Bold" panose="020B0503020203050203" charset="0"/>
              <a:cs typeface="DIN Next LT Pro Bold" panose="020B0503020203050203" charset="0"/>
              <a:sym typeface="+mn-ea"/>
            </a:endParaRPr>
          </a:p>
        </p:txBody>
      </p:sp>
      <p:sp>
        <p:nvSpPr>
          <p:cNvPr id="10" name="文本框 9"/>
          <p:cNvSpPr txBox="1"/>
          <p:nvPr/>
        </p:nvSpPr>
        <p:spPr>
          <a:xfrm>
            <a:off x="4570730" y="4202430"/>
            <a:ext cx="7621905" cy="368300"/>
          </a:xfrm>
          <a:prstGeom prst="rect">
            <a:avLst/>
          </a:prstGeom>
          <a:noFill/>
        </p:spPr>
        <p:txBody>
          <a:bodyPr wrap="square" rtlCol="0">
            <a:spAutoFit/>
          </a:bodyPr>
          <a:p>
            <a:pPr indent="0" algn="ctr">
              <a:lnSpc>
                <a:spcPct val="150000"/>
              </a:lnSpc>
              <a:buFont typeface="Wingdings" panose="05000000000000000000" charset="0"/>
              <a:buNone/>
            </a:pPr>
            <a:r>
              <a:rPr lang="en-US" altLang="zh-CN" sz="1200">
                <a:latin typeface="DIN Next LT Pro Medium" panose="020B0503020203050203" charset="0"/>
                <a:cs typeface="DIN Next LT Pro Medium" panose="020B0503020203050203" charset="0"/>
                <a:sym typeface="+mn-ea"/>
              </a:rPr>
              <a:t>6000W Output Power, Dual Voltage (120V/240V), AC Coupling</a:t>
            </a:r>
            <a:endParaRPr lang="en-US" altLang="zh-CN" sz="1200">
              <a:latin typeface="DIN Next LT Pro Medium" panose="020B0503020203050203" charset="0"/>
              <a:cs typeface="DIN Next LT Pro Medium" panose="020B0503020203050203" charset="0"/>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2" name="图片 1"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5" name="表格 4"/>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Product Model</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PN</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A1790</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Model Name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Anker SOLIX F3800 Portable Power Station</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graphicFrame>
        <p:nvGraphicFramePr>
          <p:cNvPr id="12" name="表格 11"/>
          <p:cNvGraphicFramePr/>
          <p:nvPr>
            <p:custDataLst>
              <p:tags r:id="rId4"/>
            </p:custDataLst>
          </p:nvPr>
        </p:nvGraphicFramePr>
        <p:xfrm>
          <a:off x="394335" y="3677285"/>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b="1">
                          <a:latin typeface="DIN Next LT Pro Medium" panose="020B0503020203050203" charset="0"/>
                          <a:cs typeface="DIN Next LT Pro Medium" panose="020B0503020203050203" charset="0"/>
                        </a:rPr>
                        <a:t>Battery Info</a:t>
                      </a:r>
                      <a:endParaRPr lang="zh-CN" altLang="en-US"/>
                    </a:p>
                  </a:txBody>
                  <a:tcPr anchor="ctr" anchorCtr="0">
                    <a:noFill/>
                  </a:tcPr>
                </a:tc>
                <a:tc hMerge="1">
                  <a:tcPr anchor="ctr" anchorCtr="0">
                    <a:noFill/>
                  </a:tcPr>
                </a:tc>
              </a:tr>
              <a:tr h="381000">
                <a:tc>
                  <a:txBody>
                    <a:bodyPr/>
                    <a:p>
                      <a:pPr>
                        <a:buNone/>
                      </a:pP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Type of Battery</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LiFePO4</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Capacity (Wh)</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3840</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Capacity (</a:t>
                      </a:r>
                      <a:r>
                        <a:rPr lang="en-US" altLang="zh-CN" sz="1200" b="1">
                          <a:latin typeface="DIN Next LT Pro Medium" panose="020B0503020203050203" charset="0"/>
                          <a:cs typeface="DIN Next LT Pro Medium" panose="020B0503020203050203" charset="0"/>
                          <a:sym typeface="+mn-ea"/>
                        </a:rPr>
                        <a:t>mAh)</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1200000</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Cycle Life</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3000+ (to 80%)</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bl>
          </a:graphicData>
        </a:graphic>
      </p:graphicFrame>
      <p:pic>
        <p:nvPicPr>
          <p:cNvPr id="13" name="图片 12" descr="A1790-US3-removebg-preview"/>
          <p:cNvPicPr>
            <a:picLocks noChangeAspect="1"/>
          </p:cNvPicPr>
          <p:nvPr/>
        </p:nvPicPr>
        <p:blipFill>
          <a:blip r:embed="rId5"/>
          <a:stretch>
            <a:fillRect/>
          </a:stretch>
        </p:blipFill>
        <p:spPr>
          <a:xfrm>
            <a:off x="6034405" y="1524000"/>
            <a:ext cx="5676900" cy="39909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6" name="文本框 5"/>
          <p:cNvSpPr txBox="1"/>
          <p:nvPr/>
        </p:nvSpPr>
        <p:spPr>
          <a:xfrm>
            <a:off x="394335" y="389890"/>
            <a:ext cx="6407785" cy="553085"/>
          </a:xfrm>
          <a:prstGeom prst="rect">
            <a:avLst/>
          </a:prstGeom>
          <a:noFill/>
        </p:spPr>
        <p:txBody>
          <a:bodyPr wrap="square" rtlCol="0">
            <a:spAutoFit/>
          </a:bodyPr>
          <a:p>
            <a:r>
              <a:rPr lang="en-US" altLang="zh-CN" sz="3000" b="1">
                <a:solidFill>
                  <a:srgbClr val="00A9E0"/>
                </a:solidFill>
                <a:latin typeface="DIN Next LT Pro Bold" panose="020B0503020203050203" charset="0"/>
                <a:cs typeface="DIN Next LT Pro Bold" panose="020B0503020203050203" charset="0"/>
              </a:rPr>
              <a:t>PPS S</a:t>
            </a:r>
            <a:r>
              <a:rPr lang="en-US" altLang="zh-CN" sz="3000" b="1">
                <a:solidFill>
                  <a:srgbClr val="00A9E0"/>
                </a:solidFill>
                <a:latin typeface="DIN Next LT Pro Bold" panose="020B0503020203050203" charset="0"/>
                <a:cs typeface="DIN Next LT Pro Bold" panose="020B0503020203050203" charset="0"/>
              </a:rPr>
              <a:t>olutions</a:t>
            </a:r>
            <a:endParaRPr lang="en-US" altLang="zh-CN" sz="3000" b="1">
              <a:solidFill>
                <a:srgbClr val="00A9E0"/>
              </a:solidFill>
              <a:latin typeface="DIN Next LT Pro Bold" panose="020B0503020203050203" charset="0"/>
              <a:cs typeface="DIN Next LT Pro Bold" panose="020B0503020203050203" charset="0"/>
            </a:endParaRPr>
          </a:p>
        </p:txBody>
      </p:sp>
      <p:sp>
        <p:nvSpPr>
          <p:cNvPr id="4" name="文本框 3"/>
          <p:cNvSpPr txBox="1"/>
          <p:nvPr/>
        </p:nvSpPr>
        <p:spPr>
          <a:xfrm>
            <a:off x="394335" y="800735"/>
            <a:ext cx="6407785" cy="306705"/>
          </a:xfrm>
          <a:prstGeom prst="rect">
            <a:avLst/>
          </a:prstGeom>
          <a:noFill/>
        </p:spPr>
        <p:txBody>
          <a:bodyPr wrap="square" rtlCol="0">
            <a:spAutoFit/>
          </a:bodyPr>
          <a:p>
            <a:r>
              <a:rPr lang="en-US" altLang="zh-CN" sz="1400">
                <a:solidFill>
                  <a:srgbClr val="01DB85"/>
                </a:solidFill>
                <a:latin typeface="DIN Next LT Pro Medium" panose="020B0503020203050203" charset="0"/>
                <a:cs typeface="DIN Next LT Pro Medium" panose="020B0503020203050203" charset="0"/>
              </a:rPr>
              <a:t>More Info</a:t>
            </a:r>
            <a:endParaRPr lang="en-US" altLang="zh-CN" sz="1400">
              <a:solidFill>
                <a:srgbClr val="01DB85"/>
              </a:solidFill>
              <a:latin typeface="DIN Next LT Pro Medium" panose="020B0503020203050203" charset="0"/>
              <a:cs typeface="DIN Next LT Pro Medium" panose="020B0503020203050203" charset="0"/>
            </a:endParaRPr>
          </a:p>
        </p:txBody>
      </p:sp>
      <p:pic>
        <p:nvPicPr>
          <p:cNvPr id="5" name="图片 4" descr="资源 9@4x"/>
          <p:cNvPicPr>
            <a:picLocks noChangeAspect="1"/>
          </p:cNvPicPr>
          <p:nvPr/>
        </p:nvPicPr>
        <p:blipFill>
          <a:blip r:embed="rId2"/>
          <a:stretch>
            <a:fillRect/>
          </a:stretch>
        </p:blipFill>
        <p:spPr>
          <a:xfrm>
            <a:off x="10051415" y="596265"/>
            <a:ext cx="1659890" cy="199390"/>
          </a:xfrm>
          <a:prstGeom prst="rect">
            <a:avLst/>
          </a:prstGeom>
        </p:spPr>
      </p:pic>
      <p:graphicFrame>
        <p:nvGraphicFramePr>
          <p:cNvPr id="9" name="表格 8"/>
          <p:cNvGraphicFramePr/>
          <p:nvPr>
            <p:custDataLst>
              <p:tags r:id="rId3"/>
            </p:custDataLst>
          </p:nvPr>
        </p:nvGraphicFramePr>
        <p:xfrm>
          <a:off x="394335" y="1524000"/>
          <a:ext cx="5500370" cy="4572000"/>
        </p:xfrm>
        <a:graphic>
          <a:graphicData uri="http://schemas.openxmlformats.org/drawingml/2006/table">
            <a:tbl>
              <a:tblPr>
                <a:tableStyleId>{C083E6E3-FA7D-4D7B-A595-EF9225AFEA82}</a:tableStyleId>
              </a:tblPr>
              <a:tblGrid>
                <a:gridCol w="2204720"/>
                <a:gridCol w="3295650"/>
              </a:tblGrid>
              <a:tr h="381000">
                <a:tc gridSpan="2">
                  <a:txBody>
                    <a:bodyPr/>
                    <a:p>
                      <a:pPr>
                        <a:buNone/>
                      </a:pPr>
                      <a:r>
                        <a:rPr lang="en-US" altLang="zh-CN" sz="1800" b="1">
                          <a:latin typeface="DIN Next LT Pro Medium" panose="020B0503020203050203" charset="0"/>
                          <a:cs typeface="DIN Next LT Pro Medium" panose="020B0503020203050203" charset="0"/>
                        </a:rPr>
                        <a:t>Output Info</a:t>
                      </a:r>
                      <a:endParaRPr lang="en-US" altLang="zh-CN" sz="1800" b="1">
                        <a:latin typeface="DIN Next LT Pro Medium" panose="020B0503020203050203" charset="0"/>
                        <a:cs typeface="DIN Next LT Pro Medium" panose="020B0503020203050203" charset="0"/>
                      </a:endParaRPr>
                    </a:p>
                  </a:txBody>
                  <a:tcPr anchor="ctr" anchorCtr="0"/>
                </a:tc>
                <a:tc hMerge="1">
                  <a:tcPr anchor="ctr" anchorCtr="0"/>
                </a:tc>
              </a:tr>
              <a:tr h="381000">
                <a:tc>
                  <a:txBody>
                    <a:bodyPr/>
                    <a:p>
                      <a:pPr>
                        <a:buNone/>
                      </a:pPr>
                      <a:endParaRPr lang="zh-CN" altLang="en-US"/>
                    </a:p>
                  </a:txBody>
                  <a:tcPr anchor="ctr" anchorCtr="0">
                    <a:noFill/>
                  </a:tcPr>
                </a:tc>
                <a:tc>
                  <a:txBody>
                    <a:bodyPr/>
                    <a:p>
                      <a:pPr>
                        <a:buNone/>
                      </a:pPr>
                      <a:endParaRPr lang="zh-CN" altLang="en-US"/>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Maximum Output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6444W (For US/CA/EU/UK/AU)</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5444W (For JP)</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 of Output Ports</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14 (For US/CA)</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13 (For JP)</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12 (For EU/UK/AU)</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 of Standard AC Socket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8 (For US/CA)</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7 (For JP)</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6 (For EU/UK/AU)</a:t>
                      </a:r>
                      <a:endParaRPr lang="en-US" altLang="zh-CN" sz="1200" b="0">
                        <a:latin typeface="DIN Next LT Pro Medium" panose="020B0503020203050203" charset="0"/>
                        <a:cs typeface="DIN Next LT Pro Medium" panose="020B0503020203050203" charset="0"/>
                        <a:sym typeface="+mn-ea"/>
                      </a:endParaRPr>
                    </a:p>
                  </a:txBody>
                  <a:tcPr anchor="ctr" anchorCtr="0"/>
                </a:tc>
              </a:tr>
              <a:tr h="457200">
                <a:tc>
                  <a:txBody>
                    <a:bodyPr/>
                    <a:p>
                      <a:pPr>
                        <a:buNone/>
                      </a:pPr>
                      <a:r>
                        <a:rPr lang="en-US" altLang="zh-CN" sz="1200" b="1">
                          <a:latin typeface="DIN Next LT Pro Medium" panose="020B0503020203050203" charset="0"/>
                          <a:cs typeface="DIN Next LT Pro Medium" panose="020B0503020203050203" charset="0"/>
                          <a:sym typeface="+mn-ea"/>
                        </a:rPr>
                        <a:t>Standard AC Rated Power</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US/CA/EU/UK/AU: 6000W</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JP: 5000W</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Standard AC Surge Power</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US/CA/</a:t>
                      </a:r>
                      <a:r>
                        <a:rPr lang="en-US" altLang="zh-CN" sz="1200">
                          <a:latin typeface="DIN Next LT Pro Medium" panose="020B0503020203050203" charset="0"/>
                          <a:cs typeface="DIN Next LT Pro Medium" panose="020B0503020203050203" charset="0"/>
                          <a:sym typeface="+mn-ea"/>
                        </a:rPr>
                        <a:t>EU/UK/AU: </a:t>
                      </a:r>
                      <a:r>
                        <a:rPr lang="en-US" altLang="zh-CN" sz="1200" b="0">
                          <a:latin typeface="DIN Next LT Pro Medium" panose="020B0503020203050203" charset="0"/>
                          <a:cs typeface="DIN Next LT Pro Medium" panose="020B0503020203050203" charset="0"/>
                          <a:sym typeface="+mn-ea"/>
                        </a:rPr>
                        <a:t>: 9000W</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JP: 7500</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457200">
                <a:tc>
                  <a:txBody>
                    <a:bodyPr/>
                    <a:p>
                      <a:pPr>
                        <a:buNone/>
                      </a:pPr>
                      <a:r>
                        <a:rPr lang="en-US" altLang="zh-CN" sz="1200" b="1">
                          <a:latin typeface="DIN Next LT Pro Medium" panose="020B0503020203050203" charset="0"/>
                          <a:cs typeface="DIN Next LT Pro Medium" panose="020B0503020203050203" charset="0"/>
                          <a:sym typeface="+mn-ea"/>
                        </a:rPr>
                        <a:t>AC Total Output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US/CA/EU/UK/AU: 6000W</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JP: 5000W</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AC Auto Shut-Off</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Stand by mode 12 hrs</a:t>
                      </a:r>
                      <a:endParaRPr lang="en-US" altLang="zh-CN" sz="1200" b="0">
                        <a:latin typeface="DIN Next LT Pro Medium" panose="020B0503020203050203" charset="0"/>
                        <a:cs typeface="DIN Next LT Pro Medium" panose="020B0503020203050203" charset="0"/>
                        <a:sym typeface="+mn-ea"/>
                      </a:endParaRPr>
                    </a:p>
                  </a:txBody>
                  <a:tcPr anchor="ctr" anchorCtr="0"/>
                </a:tc>
              </a:tr>
            </a:tbl>
          </a:graphicData>
        </a:graphic>
      </p:graphicFrame>
      <p:graphicFrame>
        <p:nvGraphicFramePr>
          <p:cNvPr id="12" name="表格 11"/>
          <p:cNvGraphicFramePr/>
          <p:nvPr>
            <p:custDataLst>
              <p:tags r:id="rId4"/>
            </p:custDataLst>
          </p:nvPr>
        </p:nvGraphicFramePr>
        <p:xfrm>
          <a:off x="6210935" y="1524000"/>
          <a:ext cx="5500370" cy="4038600"/>
        </p:xfrm>
        <a:graphic>
          <a:graphicData uri="http://schemas.openxmlformats.org/drawingml/2006/table">
            <a:tbl>
              <a:tblPr>
                <a:tableStyleId>{C083E6E3-FA7D-4D7B-A595-EF9225AFEA82}</a:tableStyleId>
              </a:tblPr>
              <a:tblGrid>
                <a:gridCol w="2204720"/>
                <a:gridCol w="3295650"/>
              </a:tblGrid>
              <a:tr h="381000">
                <a:tc>
                  <a:txBody>
                    <a:bodyPr/>
                    <a:p>
                      <a:pPr>
                        <a:buNone/>
                      </a:pPr>
                      <a:r>
                        <a:rPr lang="en-US" altLang="zh-CN" sz="1200" b="1">
                          <a:latin typeface="DIN Next LT Pro Medium" panose="020B0503020203050203" charset="0"/>
                          <a:cs typeface="DIN Next LT Pro Medium" panose="020B0503020203050203" charset="0"/>
                          <a:sym typeface="+mn-ea"/>
                        </a:rPr>
                        <a:t>Special AC Socket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US: 1 x NEMA 14-50 (6000W Max, 240V)</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1 x L14-30 (6000W Max, 240V)</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JP: 1 x 4000W Max (200V)</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EU/UK: 1 x 3680W (230V)</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 of USB-A Output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2</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USB-A Rated Power </a:t>
                      </a:r>
                      <a:endParaRPr lang="en-US" altLang="zh-CN" sz="1200" b="1">
                        <a:latin typeface="DIN Next LT Pro Medium" panose="020B0503020203050203" charset="0"/>
                        <a:cs typeface="DIN Next LT Pro Medium" panose="020B0503020203050203" charset="0"/>
                        <a:sym typeface="+mn-ea"/>
                      </a:endParaRPr>
                    </a:p>
                    <a:p>
                      <a:pPr>
                        <a:buNone/>
                      </a:pPr>
                      <a:r>
                        <a:rPr lang="en-US" altLang="zh-CN" sz="1200" b="1">
                          <a:latin typeface="DIN Next LT Pro Medium" panose="020B0503020203050203" charset="0"/>
                          <a:cs typeface="DIN Next LT Pro Medium" panose="020B0503020203050203" charset="0"/>
                          <a:sym typeface="+mn-ea"/>
                        </a:rPr>
                        <a:t>(per port)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5V=2.4A (12W Max)</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USB-A Total Output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24W</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 of USB-C Output</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3</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USB-C Rated Power </a:t>
                      </a:r>
                      <a:endParaRPr lang="en-US" altLang="zh-CN" sz="1200" b="1">
                        <a:latin typeface="DIN Next LT Pro Medium" panose="020B0503020203050203" charset="0"/>
                        <a:cs typeface="DIN Next LT Pro Medium" panose="020B0503020203050203" charset="0"/>
                        <a:sym typeface="+mn-ea"/>
                      </a:endParaRPr>
                    </a:p>
                    <a:p>
                      <a:pPr>
                        <a:buNone/>
                      </a:pPr>
                      <a:r>
                        <a:rPr lang="en-US" altLang="zh-CN" sz="1200" b="1">
                          <a:latin typeface="DIN Next LT Pro Medium" panose="020B0503020203050203" charset="0"/>
                          <a:cs typeface="DIN Next LT Pro Medium" panose="020B0503020203050203" charset="0"/>
                          <a:sym typeface="+mn-ea"/>
                        </a:rPr>
                        <a:t>(per port)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5V⎓3A/9V⎓3A/15V⎓3A/20V⎓3A/20V⎓5A </a:t>
                      </a:r>
                      <a:endParaRPr lang="en-US" altLang="zh-CN" sz="1200" b="0">
                        <a:latin typeface="DIN Next LT Pro Medium" panose="020B0503020203050203" charset="0"/>
                        <a:cs typeface="DIN Next LT Pro Medium" panose="020B0503020203050203" charset="0"/>
                        <a:sym typeface="+mn-ea"/>
                      </a:endParaRPr>
                    </a:p>
                    <a:p>
                      <a:pPr>
                        <a:buNone/>
                      </a:pPr>
                      <a:r>
                        <a:rPr lang="en-US" altLang="zh-CN" sz="1200" b="0">
                          <a:latin typeface="DIN Next LT Pro Medium" panose="020B0503020203050203" charset="0"/>
                          <a:cs typeface="DIN Next LT Pro Medium" panose="020B0503020203050203" charset="0"/>
                          <a:sym typeface="+mn-ea"/>
                        </a:rPr>
                        <a:t>(100W Max)</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USB-C Total Output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300W</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USB auto shut-off</a:t>
                      </a:r>
                      <a:endParaRPr lang="en-US" altLang="zh-CN" sz="1200" b="1">
                        <a:latin typeface="DIN Next LT Pro Medium" panose="020B0503020203050203" charset="0"/>
                        <a:cs typeface="DIN Next LT Pro Medium" panose="020B0503020203050203" charset="0"/>
                        <a:sym typeface="+mn-ea"/>
                      </a:endParaRPr>
                    </a:p>
                  </a:txBody>
                  <a:tcPr anchor="ctr" anchorCtr="0">
                    <a:noFill/>
                  </a:tcPr>
                </a:tc>
                <a:tc>
                  <a:txBody>
                    <a:bodyPr/>
                    <a:p>
                      <a:pPr>
                        <a:buNone/>
                      </a:pPr>
                      <a:r>
                        <a:rPr lang="en-US" altLang="zh-CN" sz="1200" b="0">
                          <a:latin typeface="DIN Next LT Pro Medium" panose="020B0503020203050203" charset="0"/>
                          <a:cs typeface="DIN Next LT Pro Medium" panose="020B0503020203050203" charset="0"/>
                          <a:sym typeface="+mn-ea"/>
                        </a:rPr>
                        <a:t>YES</a:t>
                      </a:r>
                      <a:endParaRPr lang="en-US" altLang="zh-CN" sz="1200" b="0">
                        <a:latin typeface="DIN Next LT Pro Medium" panose="020B0503020203050203" charset="0"/>
                        <a:cs typeface="DIN Next LT Pro Medium" panose="020B0503020203050203" charset="0"/>
                        <a:sym typeface="+mn-ea"/>
                      </a:endParaRPr>
                    </a:p>
                  </a:txBody>
                  <a:tcPr anchor="ctr" anchorCtr="0">
                    <a:noFill/>
                  </a:tcPr>
                </a:tc>
              </a:tr>
              <a:tr h="381000">
                <a:tc>
                  <a:txBody>
                    <a:bodyPr/>
                    <a:p>
                      <a:pPr>
                        <a:buNone/>
                      </a:pPr>
                      <a:r>
                        <a:rPr lang="en-US" altLang="zh-CN" sz="1200" b="1">
                          <a:latin typeface="DIN Next LT Pro Medium" panose="020B0503020203050203" charset="0"/>
                          <a:cs typeface="DIN Next LT Pro Medium" panose="020B0503020203050203" charset="0"/>
                          <a:sym typeface="+mn-ea"/>
                        </a:rPr>
                        <a:t># of Car Outlet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a:t>
                      </a:r>
                      <a:endParaRPr lang="en-US" altLang="zh-CN" sz="1200" b="0">
                        <a:latin typeface="DIN Next LT Pro Medium" panose="020B0503020203050203" charset="0"/>
                        <a:cs typeface="DIN Next LT Pro Medium" panose="020B0503020203050203" charset="0"/>
                        <a:sym typeface="+mn-ea"/>
                      </a:endParaRPr>
                    </a:p>
                  </a:txBody>
                  <a:tcPr anchor="ctr" anchorCtr="0"/>
                </a:tc>
              </a:tr>
              <a:tr h="381000">
                <a:tc>
                  <a:txBody>
                    <a:bodyPr/>
                    <a:p>
                      <a:pPr>
                        <a:buNone/>
                      </a:pPr>
                      <a:r>
                        <a:rPr lang="en-US" altLang="zh-CN" sz="1200" b="1">
                          <a:latin typeface="DIN Next LT Pro Medium" panose="020B0503020203050203" charset="0"/>
                          <a:cs typeface="DIN Next LT Pro Medium" panose="020B0503020203050203" charset="0"/>
                          <a:sym typeface="+mn-ea"/>
                        </a:rPr>
                        <a:t>Car Outlet Rated Power </a:t>
                      </a:r>
                      <a:endParaRPr lang="en-US" altLang="zh-CN" sz="1200" b="1">
                        <a:latin typeface="DIN Next LT Pro Medium" panose="020B0503020203050203" charset="0"/>
                        <a:cs typeface="DIN Next LT Pro Medium" panose="020B0503020203050203" charset="0"/>
                        <a:sym typeface="+mn-ea"/>
                      </a:endParaRPr>
                    </a:p>
                    <a:p>
                      <a:pPr>
                        <a:buNone/>
                      </a:pPr>
                      <a:r>
                        <a:rPr lang="en-US" altLang="zh-CN" sz="1200" b="1">
                          <a:latin typeface="DIN Next LT Pro Medium" panose="020B0503020203050203" charset="0"/>
                          <a:cs typeface="DIN Next LT Pro Medium" panose="020B0503020203050203" charset="0"/>
                          <a:sym typeface="+mn-ea"/>
                        </a:rPr>
                        <a:t>(per port)</a:t>
                      </a:r>
                      <a:endParaRPr lang="en-US" altLang="zh-CN" sz="1200" b="1">
                        <a:latin typeface="DIN Next LT Pro Medium" panose="020B0503020203050203" charset="0"/>
                        <a:cs typeface="DIN Next LT Pro Medium" panose="020B0503020203050203" charset="0"/>
                        <a:sym typeface="+mn-ea"/>
                      </a:endParaRPr>
                    </a:p>
                  </a:txBody>
                  <a:tcPr anchor="ctr" anchorCtr="0"/>
                </a:tc>
                <a:tc>
                  <a:txBody>
                    <a:bodyPr/>
                    <a:p>
                      <a:pPr>
                        <a:buNone/>
                      </a:pPr>
                      <a:r>
                        <a:rPr lang="en-US" altLang="zh-CN" sz="1200" b="0">
                          <a:latin typeface="DIN Next LT Pro Medium" panose="020B0503020203050203" charset="0"/>
                          <a:cs typeface="DIN Next LT Pro Medium" panose="020B0503020203050203" charset="0"/>
                          <a:sym typeface="+mn-ea"/>
                        </a:rPr>
                        <a:t>10.8~14V=10A (120W Max Per Port)</a:t>
                      </a:r>
                      <a:endParaRPr lang="en-US" altLang="zh-CN" sz="1200" b="0">
                        <a:latin typeface="DIN Next LT Pro Medium" panose="020B0503020203050203" charset="0"/>
                        <a:cs typeface="DIN Next LT Pro Medium" panose="020B0503020203050203" charset="0"/>
                        <a:sym typeface="+mn-ea"/>
                      </a:endParaRPr>
                    </a:p>
                  </a:txBody>
                  <a:tcPr anchor="ctr" anchorCtr="0"/>
                </a:tc>
              </a:tr>
            </a:tbl>
          </a:graphicData>
        </a:graphic>
      </p:graphicFrame>
    </p:spTree>
  </p:cSld>
  <p:clrMapOvr>
    <a:masterClrMapping/>
  </p:clrMapOvr>
</p:sld>
</file>

<file path=ppt/tags/tag1.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10.xml><?xml version="1.0" encoding="utf-8"?>
<p:tagLst xmlns:p="http://schemas.openxmlformats.org/presentationml/2006/main">
  <p:tag name="KSO_WM_UNIT_TABLE_BEAUTIFY" val="smartTable{9fdaa2dd-a20e-4445-be94-83f10ddd637d}"/>
  <p:tag name="TABLE_ENDDRAG_ORIGIN_RECT" val="504*300"/>
  <p:tag name="TABLE_ENDDRAG_RECT" val="31*120*504*300"/>
</p:tagLst>
</file>

<file path=ppt/tags/tag11.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12.xml><?xml version="1.0" encoding="utf-8"?>
<p:tagLst xmlns:p="http://schemas.openxmlformats.org/presentationml/2006/main">
  <p:tag name="KSO_WM_UNIT_TABLE_BEAUTIFY" val="smartTable{347add5e-ddd6-4fe7-a530-65b50030753b}"/>
  <p:tag name="TABLE_ENDDRAG_ORIGIN_RECT" val="504*300"/>
  <p:tag name="TABLE_ENDDRAG_RECT" val="31*120*504*300"/>
</p:tagLst>
</file>

<file path=ppt/tags/tag13.xml><?xml version="1.0" encoding="utf-8"?>
<p:tagLst xmlns:p="http://schemas.openxmlformats.org/presentationml/2006/main">
  <p:tag name="KSO_WM_UNIT_TABLE_BEAUTIFY" val="smartTable{00af436f-6969-4670-91a8-0bc55b9876e3}"/>
  <p:tag name="TABLE_ENDDRAG_ORIGIN_RECT" val="504*300"/>
  <p:tag name="TABLE_ENDDRAG_RECT" val="31*120*504*300"/>
</p:tagLst>
</file>

<file path=ppt/tags/tag14.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15.xml><?xml version="1.0" encoding="utf-8"?>
<p:tagLst xmlns:p="http://schemas.openxmlformats.org/presentationml/2006/main">
  <p:tag name="KSO_WM_UNIT_TABLE_BEAUTIFY" val="smartTable{347add5e-ddd6-4fe7-a530-65b50030753b}"/>
  <p:tag name="TABLE_ENDDRAG_ORIGIN_RECT" val="504*300"/>
  <p:tag name="TABLE_ENDDRAG_RECT" val="31*120*504*300"/>
</p:tagLst>
</file>

<file path=ppt/tags/tag16.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17.xml><?xml version="1.0" encoding="utf-8"?>
<p:tagLst xmlns:p="http://schemas.openxmlformats.org/presentationml/2006/main">
  <p:tag name="KSO_WM_UNIT_TABLE_BEAUTIFY" val="smartTable{346194f3-0e7b-47e7-9cc9-2b95a11e7d0c}"/>
  <p:tag name="TABLE_ENDDRAG_ORIGIN_RECT" val="504*300"/>
  <p:tag name="TABLE_ENDDRAG_RECT" val="31*120*504*300"/>
</p:tagLst>
</file>

<file path=ppt/tags/tag18.xml><?xml version="1.0" encoding="utf-8"?>
<p:tagLst xmlns:p="http://schemas.openxmlformats.org/presentationml/2006/main">
  <p:tag name="KSO_WM_UNIT_TABLE_BEAUTIFY" val="smartTable{6d289652-b24a-4a2e-bee3-37ed1fd03165}"/>
  <p:tag name="TABLE_ENDDRAG_ORIGIN_RECT" val="504*300"/>
  <p:tag name="TABLE_ENDDRAG_RECT" val="31*120*504*300"/>
</p:tagLst>
</file>

<file path=ppt/tags/tag19.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2.xml><?xml version="1.0" encoding="utf-8"?>
<p:tagLst xmlns:p="http://schemas.openxmlformats.org/presentationml/2006/main">
  <p:tag name="KSO_WM_UNIT_TABLE_BEAUTIFY" val="smartTable{347add5e-ddd6-4fe7-a530-65b50030753b}"/>
  <p:tag name="TABLE_ENDDRAG_ORIGIN_RECT" val="504*300"/>
  <p:tag name="TABLE_ENDDRAG_RECT" val="31*120*504*300"/>
</p:tagLst>
</file>

<file path=ppt/tags/tag20.xml><?xml version="1.0" encoding="utf-8"?>
<p:tagLst xmlns:p="http://schemas.openxmlformats.org/presentationml/2006/main">
  <p:tag name="KSO_WM_UNIT_TABLE_BEAUTIFY" val="smartTable{347add5e-ddd6-4fe7-a530-65b50030753b}"/>
  <p:tag name="TABLE_ENDDRAG_ORIGIN_RECT" val="504*300"/>
  <p:tag name="TABLE_ENDDRAG_RECT" val="31*120*504*300"/>
</p:tagLst>
</file>

<file path=ppt/tags/tag21.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22.xml><?xml version="1.0" encoding="utf-8"?>
<p:tagLst xmlns:p="http://schemas.openxmlformats.org/presentationml/2006/main">
  <p:tag name="KSO_WM_UNIT_TABLE_BEAUTIFY" val="smartTable{71291f94-cd60-4928-87ff-d612e47e30c8}"/>
  <p:tag name="TABLE_ENDDRAG_ORIGIN_RECT" val="504*300"/>
  <p:tag name="TABLE_ENDDRAG_RECT" val="31*120*504*300"/>
</p:tagLst>
</file>

<file path=ppt/tags/tag23.xml><?xml version="1.0" encoding="utf-8"?>
<p:tagLst xmlns:p="http://schemas.openxmlformats.org/presentationml/2006/main">
  <p:tag name="KSO_WM_UNIT_TABLE_BEAUTIFY" val="smartTable{6b1703e0-db8b-41be-98c0-0b0590570272}"/>
  <p:tag name="TABLE_ENDDRAG_ORIGIN_RECT" val="504*300"/>
  <p:tag name="TABLE_ENDDRAG_RECT" val="31*120*504*300"/>
</p:tagLst>
</file>

<file path=ppt/tags/tag24.xml><?xml version="1.0" encoding="utf-8"?>
<p:tagLst xmlns:p="http://schemas.openxmlformats.org/presentationml/2006/main">
  <p:tag name="KSO_WM_UNIT_TABLE_BEAUTIFY" val="smartTable{290ba5ec-ed59-4dd1-9232-43b83d3c2f06}"/>
  <p:tag name="TABLE_ENDDRAG_ORIGIN_RECT" val="504*300"/>
  <p:tag name="TABLE_ENDDRAG_RECT" val="31*120*504*300"/>
</p:tagLst>
</file>

<file path=ppt/tags/tag25.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26.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27.xml><?xml version="1.0" encoding="utf-8"?>
<p:tagLst xmlns:p="http://schemas.openxmlformats.org/presentationml/2006/main">
  <p:tag name="KSO_WM_UNIT_TABLE_BEAUTIFY" val="smartTable{9a8cdbb5-e72e-4871-a4b5-5947ddef7449}"/>
  <p:tag name="TABLE_ENDDRAG_ORIGIN_RECT" val="504*300"/>
  <p:tag name="TABLE_ENDDRAG_RECT" val="31*120*504*300"/>
</p:tagLst>
</file>

<file path=ppt/tags/tag28.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29.xml><?xml version="1.0" encoding="utf-8"?>
<p:tagLst xmlns:p="http://schemas.openxmlformats.org/presentationml/2006/main">
  <p:tag name="KSO_WM_UNIT_TABLE_BEAUTIFY" val="smartTable{21a7b065-4d58-4236-ba2c-f489bb76cd36}"/>
  <p:tag name="TABLE_ENDDRAG_ORIGIN_RECT" val="504*300"/>
  <p:tag name="TABLE_ENDDRAG_RECT" val="31*120*504*300"/>
</p:tagLst>
</file>

<file path=ppt/tags/tag3.xml><?xml version="1.0" encoding="utf-8"?>
<p:tagLst xmlns:p="http://schemas.openxmlformats.org/presentationml/2006/main">
  <p:tag name="KSO_WM_UNIT_TABLE_BEAUTIFY" val="smartTable{feb18da5-9863-45fb-870f-5555495ad642}"/>
  <p:tag name="TABLE_ENDDRAG_ORIGIN_RECT" val="504*300"/>
  <p:tag name="TABLE_ENDDRAG_RECT" val="31*120*504*300"/>
</p:tagLst>
</file>

<file path=ppt/tags/tag30.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31.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32.xml><?xml version="1.0" encoding="utf-8"?>
<p:tagLst xmlns:p="http://schemas.openxmlformats.org/presentationml/2006/main">
  <p:tag name="KSO_WM_UNIT_TABLE_BEAUTIFY" val="smartTable{347add5e-ddd6-4fe7-a530-65b50030753b}"/>
  <p:tag name="TABLE_ENDDRAG_ORIGIN_RECT" val="504*300"/>
  <p:tag name="TABLE_ENDDRAG_RECT" val="31*120*504*300"/>
</p:tagLst>
</file>

<file path=ppt/tags/tag33.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34.xml><?xml version="1.0" encoding="utf-8"?>
<p:tagLst xmlns:p="http://schemas.openxmlformats.org/presentationml/2006/main">
  <p:tag name="KSO_WM_UNIT_TABLE_BEAUTIFY" val="smartTable{85c17504-27c6-48b5-bb22-4d303baa6c22}"/>
  <p:tag name="TABLE_ENDDRAG_ORIGIN_RECT" val="504*300"/>
  <p:tag name="TABLE_ENDDRAG_RECT" val="31*120*504*300"/>
</p:tagLst>
</file>

<file path=ppt/tags/tag35.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36.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37.xml><?xml version="1.0" encoding="utf-8"?>
<p:tagLst xmlns:p="http://schemas.openxmlformats.org/presentationml/2006/main">
  <p:tag name="KSO_WM_UNIT_TABLE_BEAUTIFY" val="smartTable{347add5e-ddd6-4fe7-a530-65b50030753b}"/>
  <p:tag name="TABLE_ENDDRAG_ORIGIN_RECT" val="504*300"/>
  <p:tag name="TABLE_ENDDRAG_RECT" val="31*120*504*300"/>
</p:tagLst>
</file>

<file path=ppt/tags/tag38.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39.xml><?xml version="1.0" encoding="utf-8"?>
<p:tagLst xmlns:p="http://schemas.openxmlformats.org/presentationml/2006/main">
  <p:tag name="KSO_WM_UNIT_TABLE_BEAUTIFY" val="smartTable{9d1df492-b858-4b01-9fc6-863a0c14ac52}"/>
  <p:tag name="TABLE_ENDDRAG_ORIGIN_RECT" val="504*300"/>
  <p:tag name="TABLE_ENDDRAG_RECT" val="31*120*504*300"/>
</p:tagLst>
</file>

<file path=ppt/tags/tag4.xml><?xml version="1.0" encoding="utf-8"?>
<p:tagLst xmlns:p="http://schemas.openxmlformats.org/presentationml/2006/main">
  <p:tag name="KSO_WM_UNIT_TABLE_BEAUTIFY" val="smartTable{f40f069f-8df5-418d-b972-e837214c993f}"/>
  <p:tag name="TABLE_ENDDRAG_ORIGIN_RECT" val="504*300"/>
  <p:tag name="TABLE_ENDDRAG_RECT" val="31*120*504*300"/>
</p:tagLst>
</file>

<file path=ppt/tags/tag40.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41.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42.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43.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44.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45.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46.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5.xml><?xml version="1.0" encoding="utf-8"?>
<p:tagLst xmlns:p="http://schemas.openxmlformats.org/presentationml/2006/main">
  <p:tag name="KSO_WM_UNIT_TABLE_BEAUTIFY" val="smartTable{1073675b-dd20-4a18-a018-eecd41ddb2d1}"/>
  <p:tag name="TABLE_ENDDRAG_ORIGIN_RECT" val="504*300"/>
  <p:tag name="TABLE_ENDDRAG_RECT" val="31*120*504*300"/>
</p:tagLst>
</file>

<file path=ppt/tags/tag6.xml><?xml version="1.0" encoding="utf-8"?>
<p:tagLst xmlns:p="http://schemas.openxmlformats.org/presentationml/2006/main">
  <p:tag name="KSO_WM_UNIT_TABLE_BEAUTIFY" val="smartTable{1055872f-19bf-408f-ab97-dd32dab822ed}"/>
  <p:tag name="TABLE_ENDDRAG_ORIGIN_RECT" val="504*300"/>
  <p:tag name="TABLE_ENDDRAG_RECT" val="31*120*504*300"/>
</p:tagLst>
</file>

<file path=ppt/tags/tag7.xml><?xml version="1.0" encoding="utf-8"?>
<p:tagLst xmlns:p="http://schemas.openxmlformats.org/presentationml/2006/main">
  <p:tag name="KSO_WM_UNIT_TABLE_BEAUTIFY" val="smartTable{f62c6f0b-05ef-4f17-9282-3037c34f5e15}"/>
  <p:tag name="TABLE_ENDDRAG_ORIGIN_RECT" val="504*300"/>
  <p:tag name="TABLE_ENDDRAG_RECT" val="31*120*504*300"/>
</p:tagLst>
</file>

<file path=ppt/tags/tag8.xml><?xml version="1.0" encoding="utf-8"?>
<p:tagLst xmlns:p="http://schemas.openxmlformats.org/presentationml/2006/main">
  <p:tag name="KSO_WM_UNIT_TABLE_BEAUTIFY" val="smartTable{38c2e1c2-cfed-4789-9817-a32667dc12be}"/>
  <p:tag name="TABLE_ENDDRAG_ORIGIN_RECT" val="504*300"/>
  <p:tag name="TABLE_ENDDRAG_RECT" val="31*120*504*300"/>
</p:tagLst>
</file>

<file path=ppt/tags/tag9.xml><?xml version="1.0" encoding="utf-8"?>
<p:tagLst xmlns:p="http://schemas.openxmlformats.org/presentationml/2006/main">
  <p:tag name="KSO_WM_UNIT_TABLE_BEAUTIFY" val="smartTable{2a56e689-a959-429b-9843-f8130c142b57}"/>
  <p:tag name="TABLE_ENDDRAG_ORIGIN_RECT" val="504*300"/>
  <p:tag name="TABLE_ENDDRAG_RECT" val="31*120*504*30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14035</Words>
  <Application>WPS 表格</Application>
  <PresentationFormat>宽屏</PresentationFormat>
  <Paragraphs>1357</Paragraphs>
  <Slides>37</Slides>
  <Notes>1</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37</vt:i4>
      </vt:variant>
    </vt:vector>
  </HeadingPairs>
  <TitlesOfParts>
    <vt:vector size="54" baseType="lpstr">
      <vt:lpstr>Arial</vt:lpstr>
      <vt:lpstr>宋体</vt:lpstr>
      <vt:lpstr>Wingdings</vt:lpstr>
      <vt:lpstr>DIN Next LT Pro Regular</vt:lpstr>
      <vt:lpstr>苹方-简</vt:lpstr>
      <vt:lpstr>DIN Next LT Pro Bold</vt:lpstr>
      <vt:lpstr>DIN Next LT Pro Medium</vt:lpstr>
      <vt:lpstr>Wingdings</vt:lpstr>
      <vt:lpstr>微软雅黑</vt:lpstr>
      <vt:lpstr>汉仪旗黑</vt:lpstr>
      <vt:lpstr>宋体</vt:lpstr>
      <vt:lpstr>Arial Unicode MS</vt:lpstr>
      <vt:lpstr>汉仪书宋二KW</vt:lpstr>
      <vt:lpstr>Calibri</vt:lpstr>
      <vt:lpstr>Helvetica Neue</vt:lpstr>
      <vt:lpstr>Apple Symbols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FENDIDI</cp:lastModifiedBy>
  <cp:revision>89</cp:revision>
  <dcterms:created xsi:type="dcterms:W3CDTF">2023-11-20T02:08:33Z</dcterms:created>
  <dcterms:modified xsi:type="dcterms:W3CDTF">2023-11-20T02:08:33Z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2052-6.3.0.8471</vt:lpwstr>
  </property>
  <property fmtid="{D5CDD505-2E9C-101B-9397-08002B2CF9AE}" pid="3" name="ICV">
    <vt:lpwstr>088DFC302F4CD8CE93B86C64E0AF5909_43</vt:lpwstr>
  </property>
</Properties>
</file>